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5"/>
  </p:notesMasterIdLst>
  <p:sldIdLst>
    <p:sldId id="262" r:id="rId3"/>
    <p:sldId id="295" r:id="rId4"/>
    <p:sldId id="296" r:id="rId5"/>
    <p:sldId id="298" r:id="rId6"/>
    <p:sldId id="297" r:id="rId7"/>
    <p:sldId id="299" r:id="rId8"/>
    <p:sldId id="300" r:id="rId9"/>
    <p:sldId id="301" r:id="rId10"/>
    <p:sldId id="302" r:id="rId11"/>
    <p:sldId id="303" r:id="rId12"/>
    <p:sldId id="305" r:id="rId13"/>
    <p:sldId id="306" r:id="rId14"/>
    <p:sldId id="309" r:id="rId15"/>
    <p:sldId id="304" r:id="rId16"/>
    <p:sldId id="307" r:id="rId17"/>
    <p:sldId id="308" r:id="rId18"/>
    <p:sldId id="310" r:id="rId19"/>
    <p:sldId id="311" r:id="rId20"/>
    <p:sldId id="312" r:id="rId21"/>
    <p:sldId id="316" r:id="rId22"/>
    <p:sldId id="314" r:id="rId23"/>
    <p:sldId id="315" r:id="rId24"/>
    <p:sldId id="317" r:id="rId25"/>
    <p:sldId id="319" r:id="rId26"/>
    <p:sldId id="318" r:id="rId27"/>
    <p:sldId id="320" r:id="rId28"/>
    <p:sldId id="321" r:id="rId29"/>
    <p:sldId id="322" r:id="rId30"/>
    <p:sldId id="323" r:id="rId31"/>
    <p:sldId id="324" r:id="rId32"/>
    <p:sldId id="325" r:id="rId33"/>
    <p:sldId id="29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p:cViewPr varScale="1">
        <p:scale>
          <a:sx n="127" d="100"/>
          <a:sy n="127" d="100"/>
        </p:scale>
        <p:origin x="1232" y="128"/>
      </p:cViewPr>
      <p:guideLst>
        <p:guide orient="horz" pos="224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818D8-C6EE-474A-B069-4E145585F1D0}" type="datetimeFigureOut">
              <a:rPr lang="en-US" smtClean="0"/>
              <a:t>8/28/24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F1DCB-752E-47A5-8E79-F7928C0818C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69C6C50-D5BA-40F2-80E2-CB4FDD369941}"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t>1</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8"/>
          <p:cNvGrpSpPr/>
          <p:nvPr/>
        </p:nvGrpSpPr>
        <p:grpSpPr bwMode="auto">
          <a:xfrm>
            <a:off x="0" y="6570663"/>
            <a:ext cx="9144000" cy="287337"/>
            <a:chOff x="0" y="6477000"/>
            <a:chExt cx="9906000" cy="360000"/>
          </a:xfrm>
        </p:grpSpPr>
        <p:sp>
          <p:nvSpPr>
            <p:cNvPr id="5" name="Rectangle 4"/>
            <p:cNvSpPr/>
            <p:nvPr/>
          </p:nvSpPr>
          <p:spPr>
            <a:xfrm>
              <a:off x="0" y="6477000"/>
              <a:ext cx="2051712" cy="360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6" name="Rectangle 5"/>
            <p:cNvSpPr/>
            <p:nvPr/>
          </p:nvSpPr>
          <p:spPr>
            <a:xfrm>
              <a:off x="4043231" y="6477000"/>
              <a:ext cx="5862769" cy="360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7" name="Rectangle 6"/>
            <p:cNvSpPr/>
            <p:nvPr/>
          </p:nvSpPr>
          <p:spPr>
            <a:xfrm>
              <a:off x="2067190" y="6477000"/>
              <a:ext cx="1950244" cy="360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grpSp>
      <p:sp>
        <p:nvSpPr>
          <p:cNvPr id="8" name="Slide Number Placeholder 5"/>
          <p:cNvSpPr txBox="1"/>
          <p:nvPr/>
        </p:nvSpPr>
        <p:spPr>
          <a:xfrm>
            <a:off x="6804025" y="6553200"/>
            <a:ext cx="2311400" cy="323850"/>
          </a:xfrm>
          <a:prstGeom prst="rect">
            <a:avLst/>
          </a:prstGeom>
        </p:spPr>
        <p:txBody>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fld id="{DA44BCAC-4C84-3344-9F90-DA30AEB7B93B}" type="slidenum">
              <a:rPr lang="en-US" b="1">
                <a:solidFill>
                  <a:schemeClr val="bg1"/>
                </a:solidFill>
                <a:effectLst>
                  <a:outerShdw blurRad="38100" dist="38100" dir="2700000" algn="tl">
                    <a:srgbClr val="DDDDDD"/>
                  </a:outerShdw>
                </a:effectLst>
                <a:latin typeface="Calibri" panose="020F0502020204030204" charset="0"/>
              </a:rPr>
              <a:t>‹#›</a:t>
            </a:fld>
            <a:endParaRPr lang="en-US" b="1">
              <a:solidFill>
                <a:schemeClr val="bg1"/>
              </a:solidFill>
              <a:effectLst>
                <a:outerShdw blurRad="38100" dist="38100" dir="2700000" algn="tl">
                  <a:srgbClr val="DDDDDD"/>
                </a:outerShdw>
              </a:effectLst>
              <a:latin typeface="Calibri" panose="020F0502020204030204" charset="0"/>
            </a:endParaRPr>
          </a:p>
        </p:txBody>
      </p:sp>
      <p:grpSp>
        <p:nvGrpSpPr>
          <p:cNvPr id="9" name="Group 18"/>
          <p:cNvGrpSpPr/>
          <p:nvPr/>
        </p:nvGrpSpPr>
        <p:grpSpPr bwMode="auto">
          <a:xfrm>
            <a:off x="3932238" y="304800"/>
            <a:ext cx="1198562" cy="1235075"/>
            <a:chOff x="8497243" y="134778"/>
            <a:chExt cx="1258887" cy="1296154"/>
          </a:xfrm>
        </p:grpSpPr>
        <p:sp>
          <p:nvSpPr>
            <p:cNvPr id="10" name="Text Box 14"/>
            <p:cNvSpPr txBox="1">
              <a:spLocks noChangeArrowheads="1"/>
            </p:cNvSpPr>
            <p:nvPr/>
          </p:nvSpPr>
          <p:spPr bwMode="auto">
            <a:xfrm>
              <a:off x="8497243" y="981110"/>
              <a:ext cx="1258887" cy="449822"/>
            </a:xfrm>
            <a:prstGeom prst="rect">
              <a:avLst/>
            </a:prstGeom>
            <a:noFill/>
            <a:ln w="9525">
              <a:noFill/>
              <a:miter lim="800000"/>
            </a:ln>
          </p:spPr>
          <p:txBody>
            <a:bodyPr>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r>
                <a:rPr lang="en-US" sz="1600" b="1">
                  <a:solidFill>
                    <a:srgbClr val="0D0D0D"/>
                  </a:solidFill>
                  <a:effectLst>
                    <a:outerShdw blurRad="38100" dist="38100" dir="2700000" algn="tl">
                      <a:srgbClr val="DDDDDD"/>
                    </a:outerShdw>
                  </a:effectLst>
                  <a:latin typeface="Calibri" panose="020F0502020204030204" charset="0"/>
                </a:rPr>
                <a:t>BMKG</a:t>
              </a:r>
            </a:p>
          </p:txBody>
        </p:sp>
        <p:pic>
          <p:nvPicPr>
            <p:cNvPr id="11" name="Picture 16" descr="logo_bmg_3D"/>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694099" y="134778"/>
              <a:ext cx="896485" cy="8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ctrTitle"/>
          </p:nvPr>
        </p:nvSpPr>
        <p:spPr>
          <a:xfrm>
            <a:off x="0" y="1947425"/>
            <a:ext cx="9115648" cy="1225893"/>
          </a:xfrm>
          <a:solidFill>
            <a:srgbClr val="002060"/>
          </a:solidFill>
        </p:spPr>
        <p:txBody>
          <a:bodyPr/>
          <a:lstStyle>
            <a:lvl1pPr>
              <a:defRPr sz="3200" b="1" cap="all" baseline="0">
                <a:solidFill>
                  <a:schemeClr val="bg1"/>
                </a:solidFill>
                <a:effectLst>
                  <a:outerShdw blurRad="38100" dist="38100" dir="2700000" algn="tl">
                    <a:srgbClr val="000000">
                      <a:alpha val="43137"/>
                    </a:srgbClr>
                  </a:outerShdw>
                </a:effectLst>
              </a:defRPr>
            </a:lvl1pPr>
          </a:lstStyle>
          <a:p>
            <a:r>
              <a:rPr lang="en-US"/>
              <a:t>Click to edit Master title style</a:t>
            </a:r>
            <a:endParaRPr lang="id-ID"/>
          </a:p>
        </p:txBody>
      </p:sp>
      <p:sp>
        <p:nvSpPr>
          <p:cNvPr id="3" name="Subtitle 2"/>
          <p:cNvSpPr>
            <a:spLocks noGrp="1"/>
          </p:cNvSpPr>
          <p:nvPr>
            <p:ph type="subTitle" idx="1"/>
          </p:nvPr>
        </p:nvSpPr>
        <p:spPr>
          <a:xfrm>
            <a:off x="1331640" y="3573016"/>
            <a:ext cx="6400800" cy="1752600"/>
          </a:xfrm>
        </p:spPr>
        <p:txBody>
          <a:bodyPr/>
          <a:lstStyle>
            <a:lvl1pPr marL="0" indent="0" algn="ctr">
              <a:buNone/>
              <a:defRPr>
                <a:solidFill>
                  <a:schemeClr val="tx1">
                    <a:tint val="75000"/>
                  </a:schemeClr>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d-ID"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B1E2ECE2-1563-6540-95D1-430DFD067293}" type="datetimeFigureOut">
              <a:rPr lang="en-US"/>
              <a:t>8/28/24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07827809-1120-294F-848F-5716CFE26171}"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B87CF882-7AFF-1A4D-AF7A-7871406B8BB6}" type="datetimeFigureOut">
              <a:rPr lang="en-US"/>
              <a:t>8/28/24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BEF41AD3-E3FA-3D47-A3E1-0C3F782BBBBA}"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947425"/>
            <a:ext cx="9115648" cy="1225893"/>
          </a:xfrm>
          <a:solidFill>
            <a:srgbClr val="002060"/>
          </a:solidFill>
        </p:spPr>
        <p:txBody>
          <a:bodyPr>
            <a:normAutofit/>
          </a:bodyPr>
          <a:lstStyle>
            <a:lvl1pPr>
              <a:defRPr sz="3200" b="1" cap="all" baseline="0">
                <a:solidFill>
                  <a:schemeClr val="bg1"/>
                </a:solidFill>
                <a:effectLst>
                  <a:outerShdw blurRad="38100" dist="38100" dir="2700000" algn="tl">
                    <a:srgbClr val="000000">
                      <a:alpha val="43137"/>
                    </a:srgbClr>
                  </a:outerShdw>
                </a:effectLst>
              </a:defRPr>
            </a:lvl1pPr>
          </a:lstStyle>
          <a:p>
            <a:r>
              <a:rPr lang="en-US"/>
              <a:t>Click to edit Master title style</a:t>
            </a:r>
            <a:endParaRPr lang="id-ID"/>
          </a:p>
        </p:txBody>
      </p:sp>
      <p:sp>
        <p:nvSpPr>
          <p:cNvPr id="3" name="Subtitle 2"/>
          <p:cNvSpPr>
            <a:spLocks noGrp="1"/>
          </p:cNvSpPr>
          <p:nvPr>
            <p:ph type="subTitle" idx="1"/>
          </p:nvPr>
        </p:nvSpPr>
        <p:spPr>
          <a:xfrm>
            <a:off x="1331640" y="3573016"/>
            <a:ext cx="6400800" cy="1752600"/>
          </a:xfrm>
        </p:spPr>
        <p:txBody>
          <a:bodyPr/>
          <a:lstStyle>
            <a:lvl1pPr marL="0" indent="0" algn="ctr">
              <a:buNone/>
              <a:defRPr>
                <a:solidFill>
                  <a:schemeClr val="tx1">
                    <a:tint val="75000"/>
                  </a:schemeClr>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id-ID" dirty="0"/>
          </a:p>
        </p:txBody>
      </p:sp>
      <p:grpSp>
        <p:nvGrpSpPr>
          <p:cNvPr id="17" name="Group 16"/>
          <p:cNvGrpSpPr/>
          <p:nvPr userDrawn="1"/>
        </p:nvGrpSpPr>
        <p:grpSpPr>
          <a:xfrm>
            <a:off x="0" y="6570000"/>
            <a:ext cx="9144000" cy="288000"/>
            <a:chOff x="0" y="6477000"/>
            <a:chExt cx="9906000" cy="360000"/>
          </a:xfrm>
        </p:grpSpPr>
        <p:sp>
          <p:nvSpPr>
            <p:cNvPr id="18" name="Rectangle 17"/>
            <p:cNvSpPr/>
            <p:nvPr userDrawn="1"/>
          </p:nvSpPr>
          <p:spPr>
            <a:xfrm>
              <a:off x="0" y="6477000"/>
              <a:ext cx="2052000" cy="360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Rectangle 18"/>
            <p:cNvSpPr/>
            <p:nvPr userDrawn="1"/>
          </p:nvSpPr>
          <p:spPr>
            <a:xfrm>
              <a:off x="4044000" y="6477000"/>
              <a:ext cx="5862000" cy="360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userDrawn="1"/>
          </p:nvSpPr>
          <p:spPr>
            <a:xfrm>
              <a:off x="2066896" y="6477000"/>
              <a:ext cx="1950000" cy="360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1" name="Slide Number Placeholder 5"/>
          <p:cNvSpPr txBox="1"/>
          <p:nvPr userDrawn="1"/>
        </p:nvSpPr>
        <p:spPr>
          <a:xfrm>
            <a:off x="6804248" y="6553200"/>
            <a:ext cx="2311400" cy="324000"/>
          </a:xfrm>
          <a:prstGeom prst="rect">
            <a:avLst/>
          </a:prstGeom>
        </p:spPr>
        <p:txBody>
          <a:bodyPr/>
          <a:lstStyle>
            <a:lvl1pPr>
              <a:defRPr b="1">
                <a:effectLst>
                  <a:outerShdw blurRad="38100" dist="38100" dir="2700000" algn="tl">
                    <a:srgbClr val="000000">
                      <a:alpha val="43137"/>
                    </a:srgbClr>
                  </a:outerShdw>
                </a:effectLst>
                <a:latin typeface="+mn-l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735F527-B529-4D21-A258-7C4FE54D0D86}" type="slidenum">
              <a:rPr kumimoji="0" lang="en-US" sz="18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rPr>
              <a:t>‹#›</a:t>
            </a:fld>
            <a:endPar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endParaRPr>
          </a:p>
        </p:txBody>
      </p:sp>
      <p:grpSp>
        <p:nvGrpSpPr>
          <p:cNvPr id="22" name="Group 21"/>
          <p:cNvGrpSpPr/>
          <p:nvPr userDrawn="1"/>
        </p:nvGrpSpPr>
        <p:grpSpPr bwMode="auto">
          <a:xfrm>
            <a:off x="3932784" y="304800"/>
            <a:ext cx="1198512" cy="1235434"/>
            <a:chOff x="8497243" y="134778"/>
            <a:chExt cx="1258887" cy="1296154"/>
          </a:xfrm>
        </p:grpSpPr>
        <p:sp>
          <p:nvSpPr>
            <p:cNvPr id="23" name="Text Box 14"/>
            <p:cNvSpPr txBox="1">
              <a:spLocks noChangeArrowheads="1"/>
            </p:cNvSpPr>
            <p:nvPr/>
          </p:nvSpPr>
          <p:spPr bwMode="auto">
            <a:xfrm>
              <a:off x="8497243" y="981325"/>
              <a:ext cx="1258887" cy="449607"/>
            </a:xfrm>
            <a:prstGeom prst="rect">
              <a:avLst/>
            </a:prstGeom>
            <a:noFill/>
            <a:ln w="9525">
              <a:noFill/>
              <a:miter lim="800000"/>
            </a:ln>
          </p:spPr>
          <p:txBody>
            <a:bodyPr>
              <a:spAutoFit/>
            </a:bodyPr>
            <a:lstStyle/>
            <a:p>
              <a:pPr algn="ctr" fontAlgn="auto">
                <a:spcBef>
                  <a:spcPts val="0"/>
                </a:spcBef>
                <a:spcAft>
                  <a:spcPts val="0"/>
                </a:spcAft>
              </a:pPr>
              <a:r>
                <a:rPr lang="en-US" sz="1600" b="1" dirty="0">
                  <a:solidFill>
                    <a:prstClr val="black">
                      <a:lumMod val="95000"/>
                      <a:lumOff val="5000"/>
                    </a:prstClr>
                  </a:solidFill>
                  <a:effectLst>
                    <a:outerShdw blurRad="38100" dist="38100" dir="2700000" algn="tl">
                      <a:srgbClr val="000000">
                        <a:alpha val="43137"/>
                      </a:srgbClr>
                    </a:outerShdw>
                  </a:effectLst>
                  <a:latin typeface="Calibri" panose="020F0502020204030204"/>
                  <a:cs typeface="+mn-cs"/>
                </a:rPr>
                <a:t>BMKG</a:t>
              </a:r>
            </a:p>
          </p:txBody>
        </p:sp>
        <p:pic>
          <p:nvPicPr>
            <p:cNvPr id="24" name="Picture 16" descr="logo_bmg_3D"/>
            <p:cNvPicPr>
              <a:picLocks noChangeAspect="1" noChangeArrowheads="1"/>
            </p:cNvPicPr>
            <p:nvPr/>
          </p:nvPicPr>
          <p:blipFill>
            <a:blip r:embed="rId2" cstate="print"/>
            <a:srcRect/>
            <a:stretch>
              <a:fillRect/>
            </a:stretch>
          </p:blipFill>
          <p:spPr bwMode="auto">
            <a:xfrm>
              <a:off x="8694099" y="134778"/>
              <a:ext cx="896485" cy="876812"/>
            </a:xfrm>
            <a:prstGeom prst="rect">
              <a:avLst/>
            </a:prstGeom>
            <a:noFill/>
            <a:ln w="9525">
              <a:noFill/>
              <a:miter lim="800000"/>
              <a:headEnd/>
              <a:tailEnd/>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492" y="249377"/>
            <a:ext cx="7488009" cy="778098"/>
          </a:xfrm>
          <a:solidFill>
            <a:srgbClr val="002060"/>
          </a:solidFill>
        </p:spPr>
        <p:txBody>
          <a:bodyPr>
            <a:noAutofit/>
          </a:bodyPr>
          <a:lstStyle>
            <a:lvl1pPr>
              <a:defRPr sz="2800">
                <a:solidFill>
                  <a:schemeClr val="bg1"/>
                </a:solidFill>
              </a:defRPr>
            </a:lvl1pPr>
          </a:lstStyle>
          <a:p>
            <a:r>
              <a:rPr lang="en-US" dirty="0"/>
              <a:t>Click to edit Master title style</a:t>
            </a:r>
            <a:endParaRPr lang="id-ID" dirty="0"/>
          </a:p>
        </p:txBody>
      </p:sp>
      <p:sp>
        <p:nvSpPr>
          <p:cNvPr id="3" name="Content Placeholder 2"/>
          <p:cNvSpPr>
            <a:spLocks noGrp="1"/>
          </p:cNvSpPr>
          <p:nvPr>
            <p:ph idx="1"/>
          </p:nvPr>
        </p:nvSpPr>
        <p:spPr>
          <a:xfrm>
            <a:off x="251519" y="1379952"/>
            <a:ext cx="8640960" cy="500137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grpSp>
        <p:nvGrpSpPr>
          <p:cNvPr id="12" name="Group 11"/>
          <p:cNvGrpSpPr/>
          <p:nvPr userDrawn="1"/>
        </p:nvGrpSpPr>
        <p:grpSpPr bwMode="auto">
          <a:xfrm>
            <a:off x="75928" y="220749"/>
            <a:ext cx="967680" cy="976003"/>
            <a:chOff x="8497243" y="134778"/>
            <a:chExt cx="1258887" cy="1296154"/>
          </a:xfrm>
        </p:grpSpPr>
        <p:sp>
          <p:nvSpPr>
            <p:cNvPr id="13" name="Text Box 14"/>
            <p:cNvSpPr txBox="1">
              <a:spLocks noChangeArrowheads="1"/>
            </p:cNvSpPr>
            <p:nvPr/>
          </p:nvSpPr>
          <p:spPr bwMode="auto">
            <a:xfrm>
              <a:off x="8497243" y="981325"/>
              <a:ext cx="1258887" cy="449607"/>
            </a:xfrm>
            <a:prstGeom prst="rect">
              <a:avLst/>
            </a:prstGeom>
            <a:noFill/>
            <a:ln w="9525">
              <a:noFill/>
              <a:miter lim="800000"/>
            </a:ln>
          </p:spPr>
          <p:txBody>
            <a:bodyPr>
              <a:spAutoFit/>
            </a:bodyPr>
            <a:lstStyle/>
            <a:p>
              <a:pPr algn="ctr" fontAlgn="auto">
                <a:spcBef>
                  <a:spcPts val="0"/>
                </a:spcBef>
                <a:spcAft>
                  <a:spcPts val="0"/>
                </a:spcAft>
              </a:pPr>
              <a:r>
                <a:rPr lang="en-US" sz="1600" b="1" dirty="0">
                  <a:solidFill>
                    <a:prstClr val="black">
                      <a:lumMod val="95000"/>
                      <a:lumOff val="5000"/>
                    </a:prstClr>
                  </a:solidFill>
                  <a:effectLst>
                    <a:outerShdw blurRad="38100" dist="38100" dir="2700000" algn="tl">
                      <a:srgbClr val="000000">
                        <a:alpha val="43137"/>
                      </a:srgbClr>
                    </a:outerShdw>
                  </a:effectLst>
                  <a:latin typeface="Calibri" panose="020F0502020204030204"/>
                  <a:cs typeface="+mn-cs"/>
                </a:rPr>
                <a:t>BMKG</a:t>
              </a:r>
            </a:p>
          </p:txBody>
        </p:sp>
        <p:pic>
          <p:nvPicPr>
            <p:cNvPr id="14" name="Picture 16" descr="logo_bmg_3D"/>
            <p:cNvPicPr>
              <a:picLocks noChangeAspect="1" noChangeArrowheads="1"/>
            </p:cNvPicPr>
            <p:nvPr/>
          </p:nvPicPr>
          <p:blipFill>
            <a:blip r:embed="rId2" cstate="print"/>
            <a:srcRect/>
            <a:stretch>
              <a:fillRect/>
            </a:stretch>
          </p:blipFill>
          <p:spPr bwMode="auto">
            <a:xfrm>
              <a:off x="8694099" y="134778"/>
              <a:ext cx="896485" cy="876812"/>
            </a:xfrm>
            <a:prstGeom prst="rect">
              <a:avLst/>
            </a:prstGeom>
            <a:noFill/>
            <a:ln w="9525">
              <a:noFill/>
              <a:miter lim="800000"/>
              <a:headEnd/>
              <a:tailEnd/>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28/08/24</a:t>
            </a:fld>
            <a:endParaRPr lang="id-ID"/>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28/08/24</a:t>
            </a:fld>
            <a:endParaRPr lang="id-ID"/>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28/08/24</a:t>
            </a:fld>
            <a:endParaRPr lang="id-ID"/>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id-ID"/>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28/08/24</a:t>
            </a:fld>
            <a:endParaRPr lang="id-ID"/>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id-ID"/>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28/08/24</a:t>
            </a:fld>
            <a:endParaRPr lang="id-ID"/>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id-ID"/>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28/08/24</a:t>
            </a:fld>
            <a:endParaRPr lang="id-ID"/>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8"/>
          <p:cNvGrpSpPr/>
          <p:nvPr/>
        </p:nvGrpSpPr>
        <p:grpSpPr bwMode="auto">
          <a:xfrm>
            <a:off x="76200" y="220663"/>
            <a:ext cx="966788" cy="976312"/>
            <a:chOff x="8497243" y="134778"/>
            <a:chExt cx="1258887" cy="1296154"/>
          </a:xfrm>
        </p:grpSpPr>
        <p:sp>
          <p:nvSpPr>
            <p:cNvPr id="5" name="Text Box 14"/>
            <p:cNvSpPr txBox="1">
              <a:spLocks noChangeArrowheads="1"/>
            </p:cNvSpPr>
            <p:nvPr/>
          </p:nvSpPr>
          <p:spPr bwMode="auto">
            <a:xfrm>
              <a:off x="8497243" y="982021"/>
              <a:ext cx="1258887" cy="448911"/>
            </a:xfrm>
            <a:prstGeom prst="rect">
              <a:avLst/>
            </a:prstGeom>
            <a:noFill/>
            <a:ln w="9525">
              <a:noFill/>
              <a:miter lim="800000"/>
            </a:ln>
          </p:spPr>
          <p:txBody>
            <a:bodyPr>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r>
                <a:rPr lang="en-US" sz="1600" b="1">
                  <a:solidFill>
                    <a:srgbClr val="0D0D0D"/>
                  </a:solidFill>
                  <a:effectLst>
                    <a:outerShdw blurRad="38100" dist="38100" dir="2700000" algn="tl">
                      <a:srgbClr val="DDDDDD"/>
                    </a:outerShdw>
                  </a:effectLst>
                  <a:latin typeface="Calibri" panose="020F0502020204030204" charset="0"/>
                </a:rPr>
                <a:t>BMKG</a:t>
              </a:r>
            </a:p>
          </p:txBody>
        </p:sp>
        <p:pic>
          <p:nvPicPr>
            <p:cNvPr id="6" name="Picture 16" descr="logo_bmg_3D"/>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694099" y="134778"/>
              <a:ext cx="896485" cy="8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097492" y="249377"/>
            <a:ext cx="7665508" cy="778098"/>
          </a:xfrm>
          <a:solidFill>
            <a:srgbClr val="002060"/>
          </a:solidFill>
        </p:spPr>
        <p:txBody>
          <a:bodyPr>
            <a:noAutofit/>
          </a:bodyPr>
          <a:lstStyle>
            <a:lvl1pPr>
              <a:defRPr sz="2800">
                <a:solidFill>
                  <a:schemeClr val="bg1"/>
                </a:solidFill>
              </a:defRPr>
            </a:lvl1pPr>
          </a:lstStyle>
          <a:p>
            <a:r>
              <a:rPr lang="en-US"/>
              <a:t>Click to edit Master title style</a:t>
            </a:r>
            <a:endParaRPr lang="id-ID" dirty="0"/>
          </a:p>
        </p:txBody>
      </p:sp>
      <p:sp>
        <p:nvSpPr>
          <p:cNvPr id="3" name="Content Placeholder 2"/>
          <p:cNvSpPr>
            <a:spLocks noGrp="1"/>
          </p:cNvSpPr>
          <p:nvPr>
            <p:ph idx="1"/>
          </p:nvPr>
        </p:nvSpPr>
        <p:spPr>
          <a:xfrm>
            <a:off x="251519" y="1379952"/>
            <a:ext cx="8640960" cy="5001376"/>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28/08/24</a:t>
            </a:fld>
            <a:endParaRPr lang="id-ID"/>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28/08/24</a:t>
            </a:fld>
            <a:endParaRPr lang="id-ID"/>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A3B8952-0553-4C4C-AB0F-0F3093C4881A}" type="datetimeFigureOut">
              <a:rPr lang="id-ID" smtClean="0"/>
              <a:t>28/08/24</a:t>
            </a:fld>
            <a:endParaRPr lang="id-ID"/>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AD02DC-4355-406F-AC48-6B2178A3B8B0}" type="slidenum">
              <a:rPr lang="id-ID" smtClean="0"/>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A90F60C1-D5DC-F447-A637-AB7328C1D6CC}" type="datetimeFigureOut">
              <a:rPr lang="en-US"/>
              <a:t>8/28/24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54340AA7-73C7-5C47-9750-E8717F3EF2C8}"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72A7EAEE-F062-9946-AD84-13DCE6D77E27}" type="datetimeFigureOut">
              <a:rPr lang="en-US"/>
              <a:t>8/28/24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27C2A514-D5F7-8C41-9A2E-C324B42B8B2A}"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12AD4339-702F-D04A-900D-44BEB95B9998}" type="datetimeFigureOut">
              <a:rPr lang="en-US"/>
              <a:t>8/28/24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635E9202-E251-2E48-A38B-9B0F6765C91F}"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20C09BB6-C3E0-A648-A419-D95EA3519942}" type="datetimeFigureOut">
              <a:rPr lang="en-US"/>
              <a:t>8/28/24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516884F1-46ED-7D48-843F-5B7234695C0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D5461066-4199-B340-9904-1D796A33D7C1}" type="datetimeFigureOut">
              <a:rPr lang="en-US"/>
              <a:t>8/28/24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75FEA5BC-3516-C242-BB99-EA92A193A573}"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DA976F13-9087-8745-8AE2-8F328D002B43}" type="datetimeFigureOut">
              <a:rPr lang="en-US"/>
              <a:t>8/28/24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6488716D-5819-F44F-AAF8-4CDFBC8D15AF}"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id-ID"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lstStyle>
            <a:lvl1pPr>
              <a:defRPr/>
            </a:lvl1pPr>
          </a:lstStyle>
          <a:p>
            <a:fld id="{C7666F66-E6B6-4142-91DF-39D026AEBBF6}" type="datetimeFigureOut">
              <a:rPr lang="en-US"/>
              <a:t>8/28/24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hangingPunct="1">
              <a:defRPr>
                <a:latin typeface="Arial" panose="020B0604020202020204" pitchFamily="34" charset="0"/>
                <a:ea typeface="+mn-ea"/>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78B22386-77C9-6A4F-8F84-8296079F8C3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6013" y="274638"/>
            <a:ext cx="6408737" cy="922337"/>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250825" y="1600200"/>
            <a:ext cx="864235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grpSp>
        <p:nvGrpSpPr>
          <p:cNvPr id="1028" name="Group 10"/>
          <p:cNvGrpSpPr/>
          <p:nvPr/>
        </p:nvGrpSpPr>
        <p:grpSpPr bwMode="auto">
          <a:xfrm>
            <a:off x="0" y="6570663"/>
            <a:ext cx="9144000" cy="287337"/>
            <a:chOff x="0" y="6477000"/>
            <a:chExt cx="9906000" cy="360000"/>
          </a:xfrm>
        </p:grpSpPr>
        <p:sp>
          <p:nvSpPr>
            <p:cNvPr id="12" name="Rectangle 11"/>
            <p:cNvSpPr/>
            <p:nvPr/>
          </p:nvSpPr>
          <p:spPr>
            <a:xfrm>
              <a:off x="0" y="6477000"/>
              <a:ext cx="2051712" cy="360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3" name="Rectangle 12"/>
            <p:cNvSpPr/>
            <p:nvPr/>
          </p:nvSpPr>
          <p:spPr>
            <a:xfrm>
              <a:off x="4043231" y="6477000"/>
              <a:ext cx="5862769" cy="360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4" name="Rectangle 13"/>
            <p:cNvSpPr/>
            <p:nvPr/>
          </p:nvSpPr>
          <p:spPr>
            <a:xfrm>
              <a:off x="2067190" y="6477000"/>
              <a:ext cx="1950244" cy="360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grpSp>
      <p:sp>
        <p:nvSpPr>
          <p:cNvPr id="15" name="Slide Number Placeholder 5"/>
          <p:cNvSpPr txBox="1"/>
          <p:nvPr/>
        </p:nvSpPr>
        <p:spPr>
          <a:xfrm>
            <a:off x="6804025" y="6553200"/>
            <a:ext cx="2311400" cy="323850"/>
          </a:xfrm>
          <a:prstGeom prst="rect">
            <a:avLst/>
          </a:prstGeom>
        </p:spPr>
        <p:txBody>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fld id="{A634AF89-7C08-EC46-B940-E9D8F5E8A11E}" type="slidenum">
              <a:rPr lang="en-US" sz="1400" b="1">
                <a:solidFill>
                  <a:schemeClr val="bg1"/>
                </a:solidFill>
                <a:effectLst>
                  <a:outerShdw blurRad="38100" dist="38100" dir="2700000" algn="tl">
                    <a:srgbClr val="DDDDDD"/>
                  </a:outerShdw>
                </a:effectLst>
                <a:latin typeface="Calibri" panose="020F0502020204030204" charset="0"/>
              </a:rPr>
              <a:t>‹#›</a:t>
            </a:fld>
            <a:endParaRPr lang="en-US" sz="1400" b="1">
              <a:solidFill>
                <a:schemeClr val="bg1"/>
              </a:solidFill>
              <a:effectLst>
                <a:outerShdw blurRad="38100" dist="38100" dir="2700000" algn="tl">
                  <a:srgbClr val="DDDDDD"/>
                </a:outerShdw>
              </a:effectLst>
              <a:latin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000" b="1" kern="1200" cap="small">
          <a:solidFill>
            <a:schemeClr val="tx1"/>
          </a:solidFill>
          <a:effectLst>
            <a:outerShdw blurRad="38100" dist="38100" dir="2700000" algn="tl">
              <a:srgbClr val="000000">
                <a:alpha val="43137"/>
              </a:srgbClr>
            </a:outerShdw>
          </a:effectLst>
          <a:latin typeface="+mj-lt"/>
          <a:ea typeface="MS PGothic" panose="020B0600070205080204" charset="-128"/>
          <a:cs typeface="+mj-cs"/>
        </a:defRPr>
      </a:lvl1pPr>
      <a:lvl2pPr algn="ctr" rtl="0" eaLnBrk="0" fontAlgn="base" hangingPunct="0">
        <a:spcBef>
          <a:spcPct val="0"/>
        </a:spcBef>
        <a:spcAft>
          <a:spcPct val="0"/>
        </a:spcAft>
        <a:defRPr sz="4000" b="1">
          <a:solidFill>
            <a:schemeClr val="tx1"/>
          </a:solidFill>
          <a:latin typeface="Calibri" panose="020F0502020204030204" charset="0"/>
          <a:ea typeface="MS PGothic" panose="020B0600070205080204" charset="-128"/>
        </a:defRPr>
      </a:lvl2pPr>
      <a:lvl3pPr algn="ctr" rtl="0" eaLnBrk="0" fontAlgn="base" hangingPunct="0">
        <a:spcBef>
          <a:spcPct val="0"/>
        </a:spcBef>
        <a:spcAft>
          <a:spcPct val="0"/>
        </a:spcAft>
        <a:defRPr sz="4000" b="1">
          <a:solidFill>
            <a:schemeClr val="tx1"/>
          </a:solidFill>
          <a:latin typeface="Calibri" panose="020F0502020204030204" charset="0"/>
          <a:ea typeface="MS PGothic" panose="020B0600070205080204" charset="-128"/>
        </a:defRPr>
      </a:lvl3pPr>
      <a:lvl4pPr algn="ctr" rtl="0" eaLnBrk="0" fontAlgn="base" hangingPunct="0">
        <a:spcBef>
          <a:spcPct val="0"/>
        </a:spcBef>
        <a:spcAft>
          <a:spcPct val="0"/>
        </a:spcAft>
        <a:defRPr sz="4000" b="1">
          <a:solidFill>
            <a:schemeClr val="tx1"/>
          </a:solidFill>
          <a:latin typeface="Calibri" panose="020F0502020204030204" charset="0"/>
          <a:ea typeface="MS PGothic" panose="020B0600070205080204" charset="-128"/>
        </a:defRPr>
      </a:lvl4pPr>
      <a:lvl5pPr algn="ctr" rtl="0" eaLnBrk="0" fontAlgn="base" hangingPunct="0">
        <a:spcBef>
          <a:spcPct val="0"/>
        </a:spcBef>
        <a:spcAft>
          <a:spcPct val="0"/>
        </a:spcAft>
        <a:defRPr sz="4000" b="1">
          <a:solidFill>
            <a:schemeClr val="tx1"/>
          </a:solidFill>
          <a:latin typeface="Calibri" panose="020F0502020204030204" charset="0"/>
          <a:ea typeface="MS PGothic" panose="020B0600070205080204" charset="-128"/>
        </a:defRPr>
      </a:lvl5pPr>
      <a:lvl6pPr marL="457200" algn="ctr" rtl="0" fontAlgn="base">
        <a:spcBef>
          <a:spcPct val="0"/>
        </a:spcBef>
        <a:spcAft>
          <a:spcPct val="0"/>
        </a:spcAft>
        <a:defRPr sz="4000" b="1">
          <a:solidFill>
            <a:schemeClr val="tx1"/>
          </a:solidFill>
          <a:latin typeface="Calibri" panose="020F0502020204030204" charset="0"/>
        </a:defRPr>
      </a:lvl6pPr>
      <a:lvl7pPr marL="914400" algn="ctr" rtl="0" fontAlgn="base">
        <a:spcBef>
          <a:spcPct val="0"/>
        </a:spcBef>
        <a:spcAft>
          <a:spcPct val="0"/>
        </a:spcAft>
        <a:defRPr sz="4000" b="1">
          <a:solidFill>
            <a:schemeClr val="tx1"/>
          </a:solidFill>
          <a:latin typeface="Calibri" panose="020F0502020204030204" charset="0"/>
        </a:defRPr>
      </a:lvl7pPr>
      <a:lvl8pPr marL="1371600" algn="ctr" rtl="0" fontAlgn="base">
        <a:spcBef>
          <a:spcPct val="0"/>
        </a:spcBef>
        <a:spcAft>
          <a:spcPct val="0"/>
        </a:spcAft>
        <a:defRPr sz="4000" b="1">
          <a:solidFill>
            <a:schemeClr val="tx1"/>
          </a:solidFill>
          <a:latin typeface="Calibri" panose="020F0502020204030204" charset="0"/>
        </a:defRPr>
      </a:lvl8pPr>
      <a:lvl9pPr marL="1828800" algn="ctr" rtl="0" fontAlgn="base">
        <a:spcBef>
          <a:spcPct val="0"/>
        </a:spcBef>
        <a:spcAft>
          <a:spcPct val="0"/>
        </a:spcAft>
        <a:defRPr sz="4000" b="1">
          <a:solidFill>
            <a:schemeClr val="tx1"/>
          </a:solidFill>
          <a:latin typeface="Calibri" panose="020F050202020403020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effectLst>
            <a:outerShdw blurRad="38100" dist="38100" dir="2700000" algn="tl">
              <a:srgbClr val="000000">
                <a:alpha val="43137"/>
              </a:srgbClr>
            </a:outerShdw>
          </a:effectLst>
          <a:latin typeface="+mn-lt"/>
          <a:ea typeface="MS PGothic" panose="020B0600070205080204" charset="-128"/>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effectLst>
            <a:outerShdw blurRad="38100" dist="38100" dir="2700000" algn="tl">
              <a:srgbClr val="000000">
                <a:alpha val="43137"/>
              </a:srgbClr>
            </a:outerShdw>
          </a:effectLst>
          <a:latin typeface="+mn-lt"/>
          <a:ea typeface="MS PGothic" panose="020B060007020508020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S PGothic" panose="020B060007020508020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S PGothic" panose="020B060007020508020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S PGothic" panose="020B060007020508020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5616" y="274638"/>
            <a:ext cx="6408712" cy="922114"/>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251520" y="1600200"/>
            <a:ext cx="864096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grpSp>
        <p:nvGrpSpPr>
          <p:cNvPr id="11" name="Group 10"/>
          <p:cNvGrpSpPr/>
          <p:nvPr userDrawn="1"/>
        </p:nvGrpSpPr>
        <p:grpSpPr>
          <a:xfrm>
            <a:off x="0" y="6570000"/>
            <a:ext cx="9144000" cy="288000"/>
            <a:chOff x="0" y="6477000"/>
            <a:chExt cx="9906000" cy="360000"/>
          </a:xfrm>
        </p:grpSpPr>
        <p:sp>
          <p:nvSpPr>
            <p:cNvPr id="12" name="Rectangle 11"/>
            <p:cNvSpPr/>
            <p:nvPr userDrawn="1"/>
          </p:nvSpPr>
          <p:spPr>
            <a:xfrm>
              <a:off x="0" y="6477000"/>
              <a:ext cx="2052000" cy="360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userDrawn="1"/>
          </p:nvSpPr>
          <p:spPr>
            <a:xfrm>
              <a:off x="4044000" y="6477000"/>
              <a:ext cx="5862000" cy="360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userDrawn="1"/>
          </p:nvSpPr>
          <p:spPr>
            <a:xfrm>
              <a:off x="2066679" y="6477000"/>
              <a:ext cx="1950000" cy="360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Slide Number Placeholder 5"/>
          <p:cNvSpPr txBox="1"/>
          <p:nvPr userDrawn="1"/>
        </p:nvSpPr>
        <p:spPr>
          <a:xfrm>
            <a:off x="6804248" y="6553200"/>
            <a:ext cx="2311400" cy="324000"/>
          </a:xfrm>
          <a:prstGeom prst="rect">
            <a:avLst/>
          </a:prstGeom>
        </p:spPr>
        <p:txBody>
          <a:bodyPr/>
          <a:lstStyle>
            <a:lvl1pPr>
              <a:defRPr b="1">
                <a:effectLst>
                  <a:outerShdw blurRad="38100" dist="38100" dir="2700000" algn="tl">
                    <a:srgbClr val="000000">
                      <a:alpha val="43137"/>
                    </a:srgbClr>
                  </a:outerShdw>
                </a:effectLst>
                <a:latin typeface="+mn-l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735F527-B529-4D21-A258-7C4FE54D0D86}" type="slidenum">
              <a:rPr kumimoji="0" lang="en-US" sz="14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rPr>
              <a:t>‹#›</a:t>
            </a:fld>
            <a:endParaRPr kumimoji="0" lang="en-US" sz="1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000" b="1" kern="1200" cap="sm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854" y="1616121"/>
            <a:ext cx="8797841" cy="1371600"/>
          </a:xfrm>
          <a:solidFill>
            <a:srgbClr val="002060"/>
          </a:solidFill>
        </p:spPr>
        <p:txBody>
          <a:bodyPr>
            <a:noAutofit/>
          </a:bodyPr>
          <a:lstStyle/>
          <a:p>
            <a:pPr>
              <a:defRPr/>
            </a:pPr>
            <a:r>
              <a:rPr lang="fi-FI" dirty="0">
                <a:solidFill>
                  <a:srgbClr val="FFFF00"/>
                </a:solidFill>
              </a:rPr>
              <a:t>INTRODUCTION TO R PROGRAMMING</a:t>
            </a:r>
            <a:endParaRPr lang="en-US" cap="small" dirty="0">
              <a:solidFill>
                <a:srgbClr val="FFFF00"/>
              </a:solidFill>
              <a:effectLst/>
              <a:latin typeface="Calibri" panose="020F0502020204030204" charset="0"/>
            </a:endParaRPr>
          </a:p>
        </p:txBody>
      </p:sp>
      <p:sp>
        <p:nvSpPr>
          <p:cNvPr id="11" name="Rectangle 10"/>
          <p:cNvSpPr/>
          <p:nvPr/>
        </p:nvSpPr>
        <p:spPr>
          <a:xfrm>
            <a:off x="8199481" y="5204233"/>
            <a:ext cx="487319" cy="666076"/>
          </a:xfrm>
          <a:prstGeom prst="rect">
            <a:avLst/>
          </a:prstGeom>
          <a:solidFill>
            <a:srgbClr val="00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sp>
        <p:nvSpPr>
          <p:cNvPr id="12" name="Rectangle 11"/>
          <p:cNvSpPr/>
          <p:nvPr/>
        </p:nvSpPr>
        <p:spPr>
          <a:xfrm>
            <a:off x="7698606" y="5204233"/>
            <a:ext cx="436532" cy="666076"/>
          </a:xfrm>
          <a:prstGeom prst="rect">
            <a:avLst/>
          </a:prstGeom>
          <a:solidFill>
            <a:srgbClr val="0000FF">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sp>
        <p:nvSpPr>
          <p:cNvPr id="13" name="Rectangle 12"/>
          <p:cNvSpPr/>
          <p:nvPr/>
        </p:nvSpPr>
        <p:spPr>
          <a:xfrm>
            <a:off x="0" y="5223978"/>
            <a:ext cx="7625062" cy="646331"/>
          </a:xfrm>
          <a:prstGeom prst="rect">
            <a:avLst/>
          </a:prstGeom>
          <a:gradFill>
            <a:gsLst>
              <a:gs pos="0">
                <a:schemeClr val="bg1">
                  <a:lumMod val="50000"/>
                </a:schemeClr>
              </a:gs>
              <a:gs pos="100000">
                <a:schemeClr val="accent1">
                  <a:tint val="23500"/>
                  <a:satMod val="160000"/>
                  <a:alpha val="0"/>
                </a:schemeClr>
              </a:gs>
            </a:gsLst>
            <a:lin ang="10800000" scaled="1"/>
          </a:gradFill>
        </p:spPr>
        <p:txBody>
          <a:bodyPr wrap="square">
            <a:spAutoFit/>
          </a:bodyPr>
          <a:lstStyle/>
          <a:p>
            <a:pPr algn="r" eaLnBrk="1" hangingPunct="1">
              <a:defRPr/>
            </a:pPr>
            <a:r>
              <a:rPr lang="en-AU" b="1" i="1">
                <a:effectLst>
                  <a:outerShdw blurRad="38100" dist="38100" dir="2700000" algn="tl">
                    <a:srgbClr val="000000">
                      <a:alpha val="43137"/>
                    </a:srgbClr>
                  </a:outerShdw>
                </a:effectLst>
                <a:latin typeface="Gill Sans MT" panose="020B0502020104020203" pitchFamily="34" charset="0"/>
                <a:cs typeface="Aharoni" panose="02010803020104030203" pitchFamily="2" charset="-79"/>
              </a:rPr>
              <a:t>WIDO HANGGORO</a:t>
            </a:r>
            <a:endParaRPr lang="en-AU" b="1" i="1" dirty="0">
              <a:effectLst>
                <a:outerShdw blurRad="38100" dist="38100" dir="2700000" algn="tl">
                  <a:srgbClr val="000000">
                    <a:alpha val="43137"/>
                  </a:srgbClr>
                </a:outerShdw>
              </a:effectLst>
              <a:latin typeface="Gill Sans MT" panose="020B0502020104020203" pitchFamily="34" charset="0"/>
              <a:cs typeface="Aharoni" panose="02010803020104030203" pitchFamily="2" charset="-79"/>
            </a:endParaRPr>
          </a:p>
          <a:p>
            <a:pPr algn="r" eaLnBrk="1" hangingPunct="1">
              <a:defRPr/>
            </a:pPr>
            <a:endParaRPr lang="id-ID" b="1" i="1" dirty="0">
              <a:effectLst>
                <a:outerShdw blurRad="38100" dist="38100" dir="2700000" algn="tl">
                  <a:srgbClr val="000000">
                    <a:alpha val="43137"/>
                  </a:srgbClr>
                </a:outerShdw>
              </a:effectLst>
              <a:latin typeface="Gill Sans MT" panose="020B0502020104020203" pitchFamily="34" charset="0"/>
              <a:cs typeface="Aharoni" panose="02010803020104030203" pitchFamily="2" charset="-79"/>
            </a:endParaRPr>
          </a:p>
        </p:txBody>
      </p:sp>
      <p:grpSp>
        <p:nvGrpSpPr>
          <p:cNvPr id="24" name="Group 23"/>
          <p:cNvGrpSpPr/>
          <p:nvPr/>
        </p:nvGrpSpPr>
        <p:grpSpPr>
          <a:xfrm>
            <a:off x="144854" y="3088396"/>
            <a:ext cx="8910651" cy="1157301"/>
            <a:chOff x="144854" y="3088396"/>
            <a:chExt cx="8910651" cy="1157301"/>
          </a:xfrm>
        </p:grpSpPr>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2114" t="2054" r="1617" b="18319"/>
            <a:stretch>
              <a:fillRect/>
            </a:stretch>
          </p:blipFill>
          <p:spPr>
            <a:xfrm>
              <a:off x="1846383" y="3145506"/>
              <a:ext cx="1905000" cy="1050469"/>
            </a:xfrm>
            <a:prstGeom prst="rect">
              <a:avLst/>
            </a:prstGeom>
            <a:ln w="19050">
              <a:noFill/>
            </a:ln>
            <a:effectLst>
              <a:reflection blurRad="12700" stA="48000" endPos="56000" dist="50800" dir="5400000" sy="-100000" algn="bl" rotWithShape="0"/>
            </a:effectLst>
          </p:spPr>
        </p:pic>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3766" r="5373" b="12516"/>
            <a:stretch>
              <a:fillRect/>
            </a:stretch>
          </p:blipFill>
          <p:spPr>
            <a:xfrm>
              <a:off x="144854" y="3145506"/>
              <a:ext cx="1702053" cy="1043082"/>
            </a:xfrm>
            <a:prstGeom prst="rect">
              <a:avLst/>
            </a:prstGeom>
            <a:effectLst>
              <a:reflection stA="70000" endPos="48000" dist="50800" dir="5400000" sy="-100000" algn="bl" rotWithShape="0"/>
            </a:effectLst>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6604" y="3088396"/>
              <a:ext cx="1959405" cy="1157301"/>
            </a:xfrm>
            <a:prstGeom prst="rect">
              <a:avLst/>
            </a:prstGeom>
            <a:ln>
              <a:noFill/>
            </a:ln>
            <a:effectLst>
              <a:reflection stA="71000" endPos="33000" dir="5400000" sy="-100000" algn="bl" rotWithShape="0"/>
              <a:softEdge rad="112500"/>
            </a:effectLst>
          </p:spPr>
        </p:pic>
        <p:grpSp>
          <p:nvGrpSpPr>
            <p:cNvPr id="28" name="Group 27"/>
            <p:cNvGrpSpPr/>
            <p:nvPr/>
          </p:nvGrpSpPr>
          <p:grpSpPr>
            <a:xfrm>
              <a:off x="5640313" y="3195697"/>
              <a:ext cx="1665843" cy="974786"/>
              <a:chOff x="265727" y="1114150"/>
              <a:chExt cx="3598921" cy="2598869"/>
            </a:xfrm>
            <a:effectLst>
              <a:reflection stA="98000" endPos="42000" dist="50800" dir="5400000" sy="-100000" algn="bl" rotWithShape="0"/>
            </a:effectLst>
          </p:grpSpPr>
          <p:pic>
            <p:nvPicPr>
              <p:cNvPr id="30" name="Picture 29"/>
              <p:cNvPicPr>
                <a:picLocks noChangeAspect="1"/>
              </p:cNvPicPr>
              <p:nvPr/>
            </p:nvPicPr>
            <p:blipFill rotWithShape="1">
              <a:blip r:embed="rId6"/>
              <a:srcRect l="35129" t="17809" r="34047" b="47065"/>
              <a:stretch>
                <a:fillRect/>
              </a:stretch>
            </p:blipFill>
            <p:spPr>
              <a:xfrm>
                <a:off x="265727" y="1162505"/>
                <a:ext cx="3581072" cy="2550514"/>
              </a:xfrm>
              <a:prstGeom prst="rect">
                <a:avLst/>
              </a:prstGeom>
            </p:spPr>
          </p:pic>
          <p:pic>
            <p:nvPicPr>
              <p:cNvPr id="31" name="Picture 30"/>
              <p:cNvPicPr>
                <a:picLocks noChangeAspect="1"/>
              </p:cNvPicPr>
              <p:nvPr/>
            </p:nvPicPr>
            <p:blipFill rotWithShape="1">
              <a:blip r:embed="rId7"/>
              <a:srcRect l="19421" t="54111" r="39083" b="11650"/>
              <a:stretch>
                <a:fillRect/>
              </a:stretch>
            </p:blipFill>
            <p:spPr>
              <a:xfrm>
                <a:off x="1579748" y="1171100"/>
                <a:ext cx="2284900" cy="1413974"/>
              </a:xfrm>
              <a:prstGeom prst="rect">
                <a:avLst/>
              </a:prstGeom>
            </p:spPr>
          </p:pic>
          <p:pic>
            <p:nvPicPr>
              <p:cNvPr id="32" name="Picture 31"/>
              <p:cNvPicPr>
                <a:picLocks noChangeAspect="1"/>
              </p:cNvPicPr>
              <p:nvPr/>
            </p:nvPicPr>
            <p:blipFill rotWithShape="1">
              <a:blip r:embed="rId8"/>
              <a:srcRect l="35253" t="35180" r="37263" b="46103"/>
              <a:stretch>
                <a:fillRect/>
              </a:stretch>
            </p:blipFill>
            <p:spPr>
              <a:xfrm>
                <a:off x="2069442" y="1114150"/>
                <a:ext cx="1753728" cy="746493"/>
              </a:xfrm>
              <a:prstGeom prst="rect">
                <a:avLst/>
              </a:prstGeom>
            </p:spPr>
          </p:pic>
          <p:pic>
            <p:nvPicPr>
              <p:cNvPr id="33" name="Picture 32"/>
              <p:cNvPicPr>
                <a:picLocks noChangeAspect="1"/>
              </p:cNvPicPr>
              <p:nvPr/>
            </p:nvPicPr>
            <p:blipFill rotWithShape="1">
              <a:blip r:embed="rId9"/>
              <a:srcRect l="42789" t="47139" r="41819" b="28108"/>
              <a:stretch>
                <a:fillRect/>
              </a:stretch>
            </p:blipFill>
            <p:spPr>
              <a:xfrm>
                <a:off x="2819575" y="1618413"/>
                <a:ext cx="1003595" cy="1008779"/>
              </a:xfrm>
              <a:prstGeom prst="rect">
                <a:avLst/>
              </a:prstGeom>
            </p:spPr>
          </p:pic>
        </p:grpSp>
        <p:pic>
          <p:nvPicPr>
            <p:cNvPr id="29" name="Picture 28"/>
            <p:cNvPicPr>
              <a:picLocks noChangeAspect="1"/>
            </p:cNvPicPr>
            <p:nvPr/>
          </p:nvPicPr>
          <p:blipFill rotWithShape="1">
            <a:blip r:embed="rId10" cstate="print"/>
            <a:srcRect l="10358" t="28074" r="31150" b="9566"/>
            <a:stretch>
              <a:fillRect/>
            </a:stretch>
          </p:blipFill>
          <p:spPr>
            <a:xfrm>
              <a:off x="7250741" y="3088396"/>
              <a:ext cx="1804764" cy="1157301"/>
            </a:xfrm>
            <a:prstGeom prst="rect">
              <a:avLst/>
            </a:prstGeom>
            <a:effectLst>
              <a:reflection endPos="31000" dir="5400000" sy="-100000" algn="bl" rotWithShape="0"/>
              <a:softEdge rad="127000"/>
            </a:effectLst>
          </p:spPr>
        </p:pic>
      </p:grpSp>
      <p:pic>
        <p:nvPicPr>
          <p:cNvPr id="5" name="Picture 4">
            <a:extLst>
              <a:ext uri="{FF2B5EF4-FFF2-40B4-BE49-F238E27FC236}">
                <a16:creationId xmlns:a16="http://schemas.microsoft.com/office/drawing/2014/main" id="{3340535C-C143-4F0E-819C-FC0C37E3D7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19463" y="140677"/>
            <a:ext cx="1029146" cy="1135088"/>
          </a:xfrm>
          <a:prstGeom prst="rect">
            <a:avLst/>
          </a:prstGeom>
        </p:spPr>
      </p:pic>
      <p:pic>
        <p:nvPicPr>
          <p:cNvPr id="7" name="Picture 6">
            <a:extLst>
              <a:ext uri="{FF2B5EF4-FFF2-40B4-BE49-F238E27FC236}">
                <a16:creationId xmlns:a16="http://schemas.microsoft.com/office/drawing/2014/main" id="{EB03C8A0-1EA0-1BBA-5C4D-A2A68BF3D8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31874" y="211016"/>
            <a:ext cx="1071181" cy="10547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526F-0B13-093D-FB44-ED0FD93271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524D26-3CE0-128F-8A90-A604FF51B035}"/>
              </a:ext>
            </a:extLst>
          </p:cNvPr>
          <p:cNvSpPr>
            <a:spLocks noGrp="1"/>
          </p:cNvSpPr>
          <p:nvPr>
            <p:ph idx="1"/>
          </p:nvPr>
        </p:nvSpPr>
        <p:spPr/>
        <p:txBody>
          <a:bodyPr>
            <a:normAutofit fontScale="85000" lnSpcReduction="20000"/>
          </a:bodyPr>
          <a:lstStyle/>
          <a:p>
            <a:r>
              <a:rPr lang="en-US" dirty="0"/>
              <a:t>Code editor = This is the area in the interface that you can write lines of your code. </a:t>
            </a:r>
          </a:p>
          <a:p>
            <a:r>
              <a:rPr lang="en-US" dirty="0"/>
              <a:t>The console = The console is the place in your RStudio that actually executes the commands. Scripts that are run in the code editor will be sent to and executed in the console.</a:t>
            </a:r>
          </a:p>
          <a:p>
            <a:r>
              <a:rPr lang="en-US" dirty="0"/>
              <a:t>Output Visualization, File Manager, Library Manager, and Help Desk</a:t>
            </a:r>
          </a:p>
          <a:p>
            <a:pPr lvl="1"/>
            <a:r>
              <a:rPr lang="en-US" dirty="0"/>
              <a:t>Plots: You can visualize the output of each code block you run in the console. </a:t>
            </a:r>
          </a:p>
          <a:p>
            <a:pPr lvl="1"/>
            <a:r>
              <a:rPr lang="en-US" dirty="0"/>
              <a:t>Files: You can manage your file system by choosing the Files tab on the menu.</a:t>
            </a:r>
          </a:p>
          <a:p>
            <a:pPr lvl="1"/>
            <a:r>
              <a:rPr lang="en-US" dirty="0"/>
              <a:t>Packages: When you install a package, you can see it updated in this tab.</a:t>
            </a:r>
          </a:p>
          <a:p>
            <a:pPr lvl="1"/>
            <a:r>
              <a:rPr lang="en-US" dirty="0"/>
              <a:t>Help: This is an incredibly useful resource on RStudio! You can search for any command or package in this tab to read its manual.</a:t>
            </a:r>
          </a:p>
          <a:p>
            <a:r>
              <a:rPr lang="en-US" dirty="0"/>
              <a:t>Environment = Your workspace shows you what values you have available. </a:t>
            </a:r>
          </a:p>
        </p:txBody>
      </p:sp>
    </p:spTree>
    <p:extLst>
      <p:ext uri="{BB962C8B-B14F-4D97-AF65-F5344CB8AC3E}">
        <p14:creationId xmlns:p14="http://schemas.microsoft.com/office/powerpoint/2010/main" val="159783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3193-0A34-A185-840A-5989439A0166}"/>
              </a:ext>
            </a:extLst>
          </p:cNvPr>
          <p:cNvSpPr>
            <a:spLocks noGrp="1"/>
          </p:cNvSpPr>
          <p:nvPr>
            <p:ph type="title"/>
          </p:nvPr>
        </p:nvSpPr>
        <p:spPr/>
        <p:txBody>
          <a:bodyPr/>
          <a:lstStyle/>
          <a:p>
            <a:r>
              <a:rPr lang="en-US" dirty="0"/>
              <a:t>Basic syntax</a:t>
            </a:r>
          </a:p>
        </p:txBody>
      </p:sp>
      <p:sp>
        <p:nvSpPr>
          <p:cNvPr id="3" name="Content Placeholder 2">
            <a:extLst>
              <a:ext uri="{FF2B5EF4-FFF2-40B4-BE49-F238E27FC236}">
                <a16:creationId xmlns:a16="http://schemas.microsoft.com/office/drawing/2014/main" id="{151B0897-1D1E-AFCA-430E-E5A5660ED961}"/>
              </a:ext>
            </a:extLst>
          </p:cNvPr>
          <p:cNvSpPr>
            <a:spLocks noGrp="1"/>
          </p:cNvSpPr>
          <p:nvPr>
            <p:ph idx="1"/>
          </p:nvPr>
        </p:nvSpPr>
        <p:spPr/>
        <p:txBody>
          <a:bodyPr/>
          <a:lstStyle/>
          <a:p>
            <a:r>
              <a:rPr lang="en-US" dirty="0"/>
              <a:t>When you start </a:t>
            </a:r>
            <a:r>
              <a:rPr lang="en-US" dirty="0" err="1"/>
              <a:t>Rstudio</a:t>
            </a:r>
            <a:r>
              <a:rPr lang="en-US" dirty="0"/>
              <a:t>, please look at the console section. You will get a prompt &gt; where you can start typing your program as follows </a:t>
            </a:r>
          </a:p>
          <a:p>
            <a:endParaRPr lang="en-US" dirty="0"/>
          </a:p>
          <a:p>
            <a:endParaRPr lang="en-US" dirty="0"/>
          </a:p>
          <a:p>
            <a:endParaRPr lang="en-US" dirty="0"/>
          </a:p>
          <a:p>
            <a:r>
              <a:rPr lang="en-US" dirty="0"/>
              <a:t>To write a single comment, use # at the beginning of the statement, as shown below.</a:t>
            </a:r>
          </a:p>
        </p:txBody>
      </p:sp>
      <p:pic>
        <p:nvPicPr>
          <p:cNvPr id="5" name="Picture 4">
            <a:extLst>
              <a:ext uri="{FF2B5EF4-FFF2-40B4-BE49-F238E27FC236}">
                <a16:creationId xmlns:a16="http://schemas.microsoft.com/office/drawing/2014/main" id="{84E530F1-52ED-D5AE-BA65-4806A3BCF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50" y="2792394"/>
            <a:ext cx="7556500" cy="1333500"/>
          </a:xfrm>
          <a:prstGeom prst="rect">
            <a:avLst/>
          </a:prstGeom>
        </p:spPr>
      </p:pic>
      <p:pic>
        <p:nvPicPr>
          <p:cNvPr id="7" name="Picture 6">
            <a:extLst>
              <a:ext uri="{FF2B5EF4-FFF2-40B4-BE49-F238E27FC236}">
                <a16:creationId xmlns:a16="http://schemas.microsoft.com/office/drawing/2014/main" id="{3076E054-3929-B100-27FA-B5DD08CD5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350" y="5322626"/>
            <a:ext cx="7581900" cy="774700"/>
          </a:xfrm>
          <a:prstGeom prst="rect">
            <a:avLst/>
          </a:prstGeom>
        </p:spPr>
      </p:pic>
      <p:sp>
        <p:nvSpPr>
          <p:cNvPr id="8" name="TextBox 7">
            <a:extLst>
              <a:ext uri="{FF2B5EF4-FFF2-40B4-BE49-F238E27FC236}">
                <a16:creationId xmlns:a16="http://schemas.microsoft.com/office/drawing/2014/main" id="{D3CBD8EC-B886-BEEB-C7A1-E85C17093BA7}"/>
              </a:ext>
            </a:extLst>
          </p:cNvPr>
          <p:cNvSpPr txBox="1"/>
          <p:nvPr/>
        </p:nvSpPr>
        <p:spPr>
          <a:xfrm>
            <a:off x="6491236" y="6578016"/>
            <a:ext cx="2299027" cy="246221"/>
          </a:xfrm>
          <a:prstGeom prst="rect">
            <a:avLst/>
          </a:prstGeom>
          <a:noFill/>
        </p:spPr>
        <p:txBody>
          <a:bodyPr wrap="none" rtlCol="0">
            <a:spAutoFit/>
          </a:bodyPr>
          <a:lstStyle/>
          <a:p>
            <a:r>
              <a:rPr lang="en-US" sz="1000" dirty="0"/>
              <a:t>source : https://</a:t>
            </a:r>
            <a:r>
              <a:rPr lang="en-US" sz="1000" dirty="0" err="1"/>
              <a:t>www.tutorialspoint.com</a:t>
            </a:r>
            <a:endParaRPr lang="en-US" sz="1000" dirty="0"/>
          </a:p>
        </p:txBody>
      </p:sp>
    </p:spTree>
    <p:extLst>
      <p:ext uri="{BB962C8B-B14F-4D97-AF65-F5344CB8AC3E}">
        <p14:creationId xmlns:p14="http://schemas.microsoft.com/office/powerpoint/2010/main" val="402905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274B-5F7D-A1F9-EF4C-6AE579ABAD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F52A57-F528-E4BE-D07A-9DAC7C28E7A2}"/>
              </a:ext>
            </a:extLst>
          </p:cNvPr>
          <p:cNvSpPr>
            <a:spLocks noGrp="1"/>
          </p:cNvSpPr>
          <p:nvPr>
            <p:ph idx="1"/>
          </p:nvPr>
        </p:nvSpPr>
        <p:spPr/>
        <p:txBody>
          <a:bodyPr>
            <a:normAutofit/>
          </a:bodyPr>
          <a:lstStyle/>
          <a:p>
            <a:r>
              <a:rPr lang="en-US" sz="2400" dirty="0"/>
              <a:t>An object name cannot begin with a number or a dot followed by a number (for example, 2my_variable or.2my_variable). Avoid using non-alphanumeric characters in your object names (e.g. &amp;, ^, /,!, etc.). Furthermore, avoid naming your objects with reserved words (e.g., TRUE, NA), and never name your object the same as a built-in function.</a:t>
            </a:r>
          </a:p>
        </p:txBody>
      </p:sp>
      <p:pic>
        <p:nvPicPr>
          <p:cNvPr id="5" name="Picture 4">
            <a:extLst>
              <a:ext uri="{FF2B5EF4-FFF2-40B4-BE49-F238E27FC236}">
                <a16:creationId xmlns:a16="http://schemas.microsoft.com/office/drawing/2014/main" id="{DD0985E1-DE45-289B-5371-67C66971A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3805677"/>
            <a:ext cx="7772400" cy="1170361"/>
          </a:xfrm>
          <a:prstGeom prst="rect">
            <a:avLst/>
          </a:prstGeom>
        </p:spPr>
      </p:pic>
      <p:sp>
        <p:nvSpPr>
          <p:cNvPr id="6" name="TextBox 5">
            <a:extLst>
              <a:ext uri="{FF2B5EF4-FFF2-40B4-BE49-F238E27FC236}">
                <a16:creationId xmlns:a16="http://schemas.microsoft.com/office/drawing/2014/main" id="{DEE33E7F-9160-56FC-654E-6CEA869E93D0}"/>
              </a:ext>
            </a:extLst>
          </p:cNvPr>
          <p:cNvSpPr txBox="1"/>
          <p:nvPr/>
        </p:nvSpPr>
        <p:spPr>
          <a:xfrm>
            <a:off x="6491236" y="6578016"/>
            <a:ext cx="2100255" cy="246221"/>
          </a:xfrm>
          <a:prstGeom prst="rect">
            <a:avLst/>
          </a:prstGeom>
          <a:noFill/>
        </p:spPr>
        <p:txBody>
          <a:bodyPr wrap="none" rtlCol="0">
            <a:spAutoFit/>
          </a:bodyPr>
          <a:lstStyle/>
          <a:p>
            <a:r>
              <a:rPr lang="en-US" sz="1000" dirty="0"/>
              <a:t>source : https://https://intro2r.com/</a:t>
            </a:r>
          </a:p>
        </p:txBody>
      </p:sp>
      <p:sp>
        <p:nvSpPr>
          <p:cNvPr id="7" name="Oval 6">
            <a:extLst>
              <a:ext uri="{FF2B5EF4-FFF2-40B4-BE49-F238E27FC236}">
                <a16:creationId xmlns:a16="http://schemas.microsoft.com/office/drawing/2014/main" id="{829CFE0C-C613-E0EC-E807-8FFC426F380A}"/>
              </a:ext>
            </a:extLst>
          </p:cNvPr>
          <p:cNvSpPr/>
          <p:nvPr/>
        </p:nvSpPr>
        <p:spPr>
          <a:xfrm>
            <a:off x="562708" y="3697793"/>
            <a:ext cx="3255666" cy="622998"/>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97296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36878-0DDB-8398-720E-2D86EEB5C51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20F94BD-F0A5-574B-E88E-04A3FE21A6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282" y="1379538"/>
            <a:ext cx="7173435" cy="5002212"/>
          </a:xfrm>
        </p:spPr>
      </p:pic>
      <p:sp>
        <p:nvSpPr>
          <p:cNvPr id="6" name="TextBox 5">
            <a:extLst>
              <a:ext uri="{FF2B5EF4-FFF2-40B4-BE49-F238E27FC236}">
                <a16:creationId xmlns:a16="http://schemas.microsoft.com/office/drawing/2014/main" id="{CDB27322-B0B4-89A4-BFB9-612C2FE9C136}"/>
              </a:ext>
            </a:extLst>
          </p:cNvPr>
          <p:cNvSpPr txBox="1"/>
          <p:nvPr/>
        </p:nvSpPr>
        <p:spPr>
          <a:xfrm>
            <a:off x="6491236" y="6578016"/>
            <a:ext cx="2299027" cy="246221"/>
          </a:xfrm>
          <a:prstGeom prst="rect">
            <a:avLst/>
          </a:prstGeom>
          <a:noFill/>
        </p:spPr>
        <p:txBody>
          <a:bodyPr wrap="none" rtlCol="0">
            <a:spAutoFit/>
          </a:bodyPr>
          <a:lstStyle/>
          <a:p>
            <a:r>
              <a:rPr lang="en-US" sz="1000" dirty="0"/>
              <a:t>source : https://</a:t>
            </a:r>
            <a:r>
              <a:rPr lang="en-US" sz="1000" dirty="0" err="1"/>
              <a:t>www.tutorialspoint.com</a:t>
            </a:r>
            <a:endParaRPr lang="en-US" sz="1000" dirty="0"/>
          </a:p>
        </p:txBody>
      </p:sp>
    </p:spTree>
    <p:extLst>
      <p:ext uri="{BB962C8B-B14F-4D97-AF65-F5344CB8AC3E}">
        <p14:creationId xmlns:p14="http://schemas.microsoft.com/office/powerpoint/2010/main" val="81117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BE74-BCF9-1E37-1E7A-AF359B103866}"/>
              </a:ext>
            </a:extLst>
          </p:cNvPr>
          <p:cNvSpPr>
            <a:spLocks noGrp="1"/>
          </p:cNvSpPr>
          <p:nvPr>
            <p:ph type="title"/>
          </p:nvPr>
        </p:nvSpPr>
        <p:spPr/>
        <p:txBody>
          <a:bodyPr/>
          <a:lstStyle/>
          <a:p>
            <a:r>
              <a:rPr lang="en-US" dirty="0"/>
              <a:t>Data type</a:t>
            </a:r>
          </a:p>
        </p:txBody>
      </p:sp>
      <p:sp>
        <p:nvSpPr>
          <p:cNvPr id="3" name="Content Placeholder 2">
            <a:extLst>
              <a:ext uri="{FF2B5EF4-FFF2-40B4-BE49-F238E27FC236}">
                <a16:creationId xmlns:a16="http://schemas.microsoft.com/office/drawing/2014/main" id="{59E5E99E-24C6-06D2-8024-AC3C13DFC2C4}"/>
              </a:ext>
            </a:extLst>
          </p:cNvPr>
          <p:cNvSpPr>
            <a:spLocks noGrp="1"/>
          </p:cNvSpPr>
          <p:nvPr>
            <p:ph idx="1"/>
          </p:nvPr>
        </p:nvSpPr>
        <p:spPr/>
        <p:txBody>
          <a:bodyPr>
            <a:normAutofit/>
          </a:bodyPr>
          <a:lstStyle/>
          <a:p>
            <a:r>
              <a:rPr lang="en-US" b="1" dirty="0"/>
              <a:t>Numeric</a:t>
            </a:r>
            <a:r>
              <a:rPr lang="en-US" dirty="0"/>
              <a:t> data are numbers that contain a decimal (12.3, 5, 999).</a:t>
            </a:r>
          </a:p>
          <a:p>
            <a:r>
              <a:rPr lang="en-US" b="1" dirty="0"/>
              <a:t>Integers</a:t>
            </a:r>
            <a:r>
              <a:rPr lang="en-US" dirty="0"/>
              <a:t> are whole numbers (2L, 34L, 0L).</a:t>
            </a:r>
          </a:p>
          <a:p>
            <a:r>
              <a:rPr lang="en-US" b="1" dirty="0"/>
              <a:t>Logical</a:t>
            </a:r>
            <a:r>
              <a:rPr lang="en-US" dirty="0"/>
              <a:t> data take on the value of either TRUE or FALSE (TRUE, FALSE).</a:t>
            </a:r>
          </a:p>
          <a:p>
            <a:r>
              <a:rPr lang="en-US" b="1" dirty="0"/>
              <a:t>Character</a:t>
            </a:r>
            <a:r>
              <a:rPr lang="en-US" dirty="0"/>
              <a:t> data are used to represent string values ('a' , '"good", "TRUE", '23.4'). </a:t>
            </a:r>
          </a:p>
        </p:txBody>
      </p:sp>
    </p:spTree>
    <p:extLst>
      <p:ext uri="{BB962C8B-B14F-4D97-AF65-F5344CB8AC3E}">
        <p14:creationId xmlns:p14="http://schemas.microsoft.com/office/powerpoint/2010/main" val="2727584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7D9AD-1403-B554-9266-A51378C99505}"/>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731C1484-56CA-1EE5-A35E-21C391DB04E7}"/>
              </a:ext>
            </a:extLst>
          </p:cNvPr>
          <p:cNvPicPr>
            <a:picLocks noChangeAspect="1"/>
          </p:cNvPicPr>
          <p:nvPr/>
        </p:nvPicPr>
        <p:blipFill rotWithShape="1">
          <a:blip r:embed="rId2">
            <a:extLst>
              <a:ext uri="{28A0092B-C50C-407E-A947-70E740481C1C}">
                <a14:useLocalDpi xmlns:a14="http://schemas.microsoft.com/office/drawing/2010/main" val="0"/>
              </a:ext>
            </a:extLst>
          </a:blip>
          <a:srcRect r="56183"/>
          <a:stretch/>
        </p:blipFill>
        <p:spPr>
          <a:xfrm>
            <a:off x="3366561" y="1148976"/>
            <a:ext cx="3405666" cy="3318218"/>
          </a:xfrm>
          <a:prstGeom prst="rect">
            <a:avLst/>
          </a:prstGeom>
        </p:spPr>
      </p:pic>
      <p:pic>
        <p:nvPicPr>
          <p:cNvPr id="5" name="Content Placeholder 4">
            <a:extLst>
              <a:ext uri="{FF2B5EF4-FFF2-40B4-BE49-F238E27FC236}">
                <a16:creationId xmlns:a16="http://schemas.microsoft.com/office/drawing/2014/main" id="{366C45FD-53A7-0975-CB85-0F1A0D1CA9A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2807"/>
          <a:stretch/>
        </p:blipFill>
        <p:spPr>
          <a:xfrm>
            <a:off x="5038137" y="1803250"/>
            <a:ext cx="4078564" cy="4620333"/>
          </a:xfrm>
        </p:spPr>
      </p:pic>
      <p:pic>
        <p:nvPicPr>
          <p:cNvPr id="9" name="Picture 8">
            <a:extLst>
              <a:ext uri="{FF2B5EF4-FFF2-40B4-BE49-F238E27FC236}">
                <a16:creationId xmlns:a16="http://schemas.microsoft.com/office/drawing/2014/main" id="{7C2ED4F8-B06B-F177-52A6-A1E3472E02F3}"/>
              </a:ext>
            </a:extLst>
          </p:cNvPr>
          <p:cNvPicPr>
            <a:picLocks noChangeAspect="1"/>
          </p:cNvPicPr>
          <p:nvPr/>
        </p:nvPicPr>
        <p:blipFill rotWithShape="1">
          <a:blip r:embed="rId4">
            <a:extLst>
              <a:ext uri="{28A0092B-C50C-407E-A947-70E740481C1C}">
                <a14:useLocalDpi xmlns:a14="http://schemas.microsoft.com/office/drawing/2010/main" val="0"/>
              </a:ext>
            </a:extLst>
          </a:blip>
          <a:srcRect r="60015"/>
          <a:stretch/>
        </p:blipFill>
        <p:spPr>
          <a:xfrm>
            <a:off x="107683" y="1148977"/>
            <a:ext cx="3107789" cy="3318217"/>
          </a:xfrm>
          <a:prstGeom prst="rect">
            <a:avLst/>
          </a:prstGeom>
        </p:spPr>
      </p:pic>
    </p:spTree>
    <p:extLst>
      <p:ext uri="{BB962C8B-B14F-4D97-AF65-F5344CB8AC3E}">
        <p14:creationId xmlns:p14="http://schemas.microsoft.com/office/powerpoint/2010/main" val="423547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6AB55-C32A-CDD1-99CA-D18D4C126E86}"/>
              </a:ext>
            </a:extLst>
          </p:cNvPr>
          <p:cNvSpPr>
            <a:spLocks noGrp="1"/>
          </p:cNvSpPr>
          <p:nvPr>
            <p:ph type="title"/>
          </p:nvPr>
        </p:nvSpPr>
        <p:spPr/>
        <p:txBody>
          <a:bodyPr/>
          <a:lstStyle/>
          <a:p>
            <a:r>
              <a:rPr lang="en-US" dirty="0"/>
              <a:t>Operator type</a:t>
            </a:r>
          </a:p>
        </p:txBody>
      </p:sp>
      <p:sp>
        <p:nvSpPr>
          <p:cNvPr id="3" name="Content Placeholder 2">
            <a:extLst>
              <a:ext uri="{FF2B5EF4-FFF2-40B4-BE49-F238E27FC236}">
                <a16:creationId xmlns:a16="http://schemas.microsoft.com/office/drawing/2014/main" id="{F164DFD9-28DF-48EE-3578-6909F218CC28}"/>
              </a:ext>
            </a:extLst>
          </p:cNvPr>
          <p:cNvSpPr>
            <a:spLocks noGrp="1"/>
          </p:cNvSpPr>
          <p:nvPr>
            <p:ph idx="1"/>
          </p:nvPr>
        </p:nvSpPr>
        <p:spPr/>
        <p:txBody>
          <a:bodyPr/>
          <a:lstStyle/>
          <a:p>
            <a:r>
              <a:rPr lang="en-US" dirty="0"/>
              <a:t>Arithmetic operator</a:t>
            </a:r>
          </a:p>
          <a:p>
            <a:pPr marL="0" indent="0">
              <a:buNone/>
            </a:pPr>
            <a:endParaRPr lang="en-US" dirty="0"/>
          </a:p>
        </p:txBody>
      </p:sp>
      <p:grpSp>
        <p:nvGrpSpPr>
          <p:cNvPr id="20" name="Group 19">
            <a:extLst>
              <a:ext uri="{FF2B5EF4-FFF2-40B4-BE49-F238E27FC236}">
                <a16:creationId xmlns:a16="http://schemas.microsoft.com/office/drawing/2014/main" id="{2713ED60-50B6-40FF-A437-E26553832A23}"/>
              </a:ext>
            </a:extLst>
          </p:cNvPr>
          <p:cNvGrpSpPr/>
          <p:nvPr/>
        </p:nvGrpSpPr>
        <p:grpSpPr>
          <a:xfrm>
            <a:off x="549671" y="1860641"/>
            <a:ext cx="5737121" cy="2294658"/>
            <a:chOff x="1222911" y="2180187"/>
            <a:chExt cx="6698176" cy="2497625"/>
          </a:xfrm>
        </p:grpSpPr>
        <p:pic>
          <p:nvPicPr>
            <p:cNvPr id="5" name="Picture 4">
              <a:extLst>
                <a:ext uri="{FF2B5EF4-FFF2-40B4-BE49-F238E27FC236}">
                  <a16:creationId xmlns:a16="http://schemas.microsoft.com/office/drawing/2014/main" id="{6C96B2C7-80FE-C3BA-B581-81C0EF425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911" y="2180187"/>
              <a:ext cx="6698176" cy="2497625"/>
            </a:xfrm>
            <a:prstGeom prst="rect">
              <a:avLst/>
            </a:prstGeom>
          </p:spPr>
        </p:pic>
        <p:sp>
          <p:nvSpPr>
            <p:cNvPr id="18" name="Rectangle 17">
              <a:extLst>
                <a:ext uri="{FF2B5EF4-FFF2-40B4-BE49-F238E27FC236}">
                  <a16:creationId xmlns:a16="http://schemas.microsoft.com/office/drawing/2014/main" id="{014FD314-F861-37D6-42E0-8F224A70DC87}"/>
                </a:ext>
              </a:extLst>
            </p:cNvPr>
            <p:cNvSpPr/>
            <p:nvPr/>
          </p:nvSpPr>
          <p:spPr>
            <a:xfrm>
              <a:off x="6461090" y="2602523"/>
              <a:ext cx="1245996" cy="622998"/>
            </a:xfrm>
            <a:prstGeom prst="rect">
              <a:avLst/>
            </a:prstGeom>
            <a:solidFill>
              <a:srgbClr val="EEEEEE"/>
            </a:solidFill>
            <a:ln>
              <a:solidFill>
                <a:srgbClr val="EEEEE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4B1A57F7-A51F-A338-47E9-96BD2C704595}"/>
              </a:ext>
            </a:extLst>
          </p:cNvPr>
          <p:cNvGrpSpPr/>
          <p:nvPr/>
        </p:nvGrpSpPr>
        <p:grpSpPr>
          <a:xfrm>
            <a:off x="2707154" y="4255119"/>
            <a:ext cx="5737121" cy="2120878"/>
            <a:chOff x="844549" y="3852723"/>
            <a:chExt cx="7454900" cy="2755900"/>
          </a:xfrm>
        </p:grpSpPr>
        <p:pic>
          <p:nvPicPr>
            <p:cNvPr id="22" name="Picture 21">
              <a:extLst>
                <a:ext uri="{FF2B5EF4-FFF2-40B4-BE49-F238E27FC236}">
                  <a16:creationId xmlns:a16="http://schemas.microsoft.com/office/drawing/2014/main" id="{AC888D3C-1082-5807-F326-495C64D62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49" y="3852723"/>
              <a:ext cx="7454900" cy="2755900"/>
            </a:xfrm>
            <a:prstGeom prst="rect">
              <a:avLst/>
            </a:prstGeom>
          </p:spPr>
        </p:pic>
        <p:sp>
          <p:nvSpPr>
            <p:cNvPr id="26" name="Rectangle 25">
              <a:extLst>
                <a:ext uri="{FF2B5EF4-FFF2-40B4-BE49-F238E27FC236}">
                  <a16:creationId xmlns:a16="http://schemas.microsoft.com/office/drawing/2014/main" id="{34DBF76D-5A61-D516-E0D0-D12735937488}"/>
                </a:ext>
              </a:extLst>
            </p:cNvPr>
            <p:cNvSpPr/>
            <p:nvPr/>
          </p:nvSpPr>
          <p:spPr>
            <a:xfrm>
              <a:off x="6757425" y="4326712"/>
              <a:ext cx="1245996" cy="622998"/>
            </a:xfrm>
            <a:prstGeom prst="rect">
              <a:avLst/>
            </a:prstGeom>
            <a:solidFill>
              <a:srgbClr val="EEEEEE"/>
            </a:solidFill>
            <a:ln>
              <a:solidFill>
                <a:srgbClr val="EEEEE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9B264962-2F82-6034-2748-FA962D44DAF0}"/>
              </a:ext>
            </a:extLst>
          </p:cNvPr>
          <p:cNvSpPr txBox="1"/>
          <p:nvPr/>
        </p:nvSpPr>
        <p:spPr>
          <a:xfrm>
            <a:off x="6491236" y="6578016"/>
            <a:ext cx="2299027" cy="246221"/>
          </a:xfrm>
          <a:prstGeom prst="rect">
            <a:avLst/>
          </a:prstGeom>
          <a:noFill/>
        </p:spPr>
        <p:txBody>
          <a:bodyPr wrap="none" rtlCol="0">
            <a:spAutoFit/>
          </a:bodyPr>
          <a:lstStyle/>
          <a:p>
            <a:r>
              <a:rPr lang="en-US" sz="1000" dirty="0"/>
              <a:t>source : https://</a:t>
            </a:r>
            <a:r>
              <a:rPr lang="en-US" sz="1000" dirty="0" err="1"/>
              <a:t>www.tutorialspoint.com</a:t>
            </a:r>
            <a:endParaRPr lang="en-US" sz="1000" dirty="0"/>
          </a:p>
        </p:txBody>
      </p:sp>
    </p:spTree>
    <p:extLst>
      <p:ext uri="{BB962C8B-B14F-4D97-AF65-F5344CB8AC3E}">
        <p14:creationId xmlns:p14="http://schemas.microsoft.com/office/powerpoint/2010/main" val="3200427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5311-2CF1-F683-4859-1990EE0E3AA1}"/>
              </a:ext>
            </a:extLst>
          </p:cNvPr>
          <p:cNvSpPr>
            <a:spLocks noGrp="1"/>
          </p:cNvSpPr>
          <p:nvPr>
            <p:ph type="title"/>
          </p:nvPr>
        </p:nvSpPr>
        <p:spPr/>
        <p:txBody>
          <a:bodyPr/>
          <a:lstStyle/>
          <a:p>
            <a:endParaRPr lang="en-US"/>
          </a:p>
        </p:txBody>
      </p:sp>
      <p:grpSp>
        <p:nvGrpSpPr>
          <p:cNvPr id="13" name="Group 12">
            <a:extLst>
              <a:ext uri="{FF2B5EF4-FFF2-40B4-BE49-F238E27FC236}">
                <a16:creationId xmlns:a16="http://schemas.microsoft.com/office/drawing/2014/main" id="{DB8020BD-4C04-E09E-B7F1-FCCCEE00568D}"/>
              </a:ext>
            </a:extLst>
          </p:cNvPr>
          <p:cNvGrpSpPr/>
          <p:nvPr/>
        </p:nvGrpSpPr>
        <p:grpSpPr>
          <a:xfrm>
            <a:off x="1919958" y="3887760"/>
            <a:ext cx="5734133" cy="2262179"/>
            <a:chOff x="1009901" y="4188460"/>
            <a:chExt cx="7404100" cy="2921000"/>
          </a:xfrm>
        </p:grpSpPr>
        <p:pic>
          <p:nvPicPr>
            <p:cNvPr id="7" name="Picture 6">
              <a:extLst>
                <a:ext uri="{FF2B5EF4-FFF2-40B4-BE49-F238E27FC236}">
                  <a16:creationId xmlns:a16="http://schemas.microsoft.com/office/drawing/2014/main" id="{F525A9D5-A4F5-3322-14D7-A6FC1A870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901" y="4188460"/>
              <a:ext cx="7404100" cy="2921000"/>
            </a:xfrm>
            <a:prstGeom prst="rect">
              <a:avLst/>
            </a:prstGeom>
          </p:spPr>
        </p:pic>
        <p:sp>
          <p:nvSpPr>
            <p:cNvPr id="10" name="Rectangle 9">
              <a:extLst>
                <a:ext uri="{FF2B5EF4-FFF2-40B4-BE49-F238E27FC236}">
                  <a16:creationId xmlns:a16="http://schemas.microsoft.com/office/drawing/2014/main" id="{3AD8D2DA-A132-2853-8358-3F01E0C91CBA}"/>
                </a:ext>
              </a:extLst>
            </p:cNvPr>
            <p:cNvSpPr/>
            <p:nvPr/>
          </p:nvSpPr>
          <p:spPr>
            <a:xfrm>
              <a:off x="6893479" y="4549332"/>
              <a:ext cx="1245996" cy="622998"/>
            </a:xfrm>
            <a:prstGeom prst="rect">
              <a:avLst/>
            </a:prstGeom>
            <a:solidFill>
              <a:srgbClr val="EEEEEE"/>
            </a:solidFill>
            <a:ln>
              <a:solidFill>
                <a:srgbClr val="EEEEE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0AE4EEE-9A46-3FD6-6C32-CD74C9307826}"/>
              </a:ext>
            </a:extLst>
          </p:cNvPr>
          <p:cNvGrpSpPr/>
          <p:nvPr/>
        </p:nvGrpSpPr>
        <p:grpSpPr>
          <a:xfrm>
            <a:off x="901142" y="1390042"/>
            <a:ext cx="5710674" cy="2095213"/>
            <a:chOff x="338434" y="1304290"/>
            <a:chExt cx="7442200" cy="2730500"/>
          </a:xfrm>
        </p:grpSpPr>
        <p:pic>
          <p:nvPicPr>
            <p:cNvPr id="5" name="Picture 4">
              <a:extLst>
                <a:ext uri="{FF2B5EF4-FFF2-40B4-BE49-F238E27FC236}">
                  <a16:creationId xmlns:a16="http://schemas.microsoft.com/office/drawing/2014/main" id="{BDDAA35F-AAC4-3D04-BF94-A7988D68B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434" y="1304290"/>
              <a:ext cx="7442200" cy="2730500"/>
            </a:xfrm>
            <a:prstGeom prst="rect">
              <a:avLst/>
            </a:prstGeom>
          </p:spPr>
        </p:pic>
        <p:sp>
          <p:nvSpPr>
            <p:cNvPr id="11" name="Rectangle 10">
              <a:extLst>
                <a:ext uri="{FF2B5EF4-FFF2-40B4-BE49-F238E27FC236}">
                  <a16:creationId xmlns:a16="http://schemas.microsoft.com/office/drawing/2014/main" id="{58DFC7D3-29B9-CDBA-3870-9DFA1152A421}"/>
                </a:ext>
              </a:extLst>
            </p:cNvPr>
            <p:cNvSpPr/>
            <p:nvPr/>
          </p:nvSpPr>
          <p:spPr>
            <a:xfrm>
              <a:off x="6250160" y="1828840"/>
              <a:ext cx="1245996" cy="622998"/>
            </a:xfrm>
            <a:prstGeom prst="rect">
              <a:avLst/>
            </a:prstGeom>
            <a:solidFill>
              <a:srgbClr val="EEEEEE"/>
            </a:solidFill>
            <a:ln>
              <a:solidFill>
                <a:srgbClr val="EEEEE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4850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207F-D78C-FE6A-A0D7-BD6F26EDA028}"/>
              </a:ext>
            </a:extLst>
          </p:cNvPr>
          <p:cNvSpPr>
            <a:spLocks noGrp="1"/>
          </p:cNvSpPr>
          <p:nvPr>
            <p:ph type="title"/>
          </p:nvPr>
        </p:nvSpPr>
        <p:spPr/>
        <p:txBody>
          <a:bodyPr/>
          <a:lstStyle/>
          <a:p>
            <a:endParaRPr lang="en-US"/>
          </a:p>
        </p:txBody>
      </p:sp>
      <p:pic>
        <p:nvPicPr>
          <p:cNvPr id="17" name="Picture 16">
            <a:extLst>
              <a:ext uri="{FF2B5EF4-FFF2-40B4-BE49-F238E27FC236}">
                <a16:creationId xmlns:a16="http://schemas.microsoft.com/office/drawing/2014/main" id="{7F01C93B-BE74-E627-8C92-463F440C7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517" y="1129772"/>
            <a:ext cx="6440474" cy="2400040"/>
          </a:xfrm>
          <a:prstGeom prst="rect">
            <a:avLst/>
          </a:prstGeom>
        </p:spPr>
      </p:pic>
      <p:sp>
        <p:nvSpPr>
          <p:cNvPr id="20" name="Rectangle 19">
            <a:extLst>
              <a:ext uri="{FF2B5EF4-FFF2-40B4-BE49-F238E27FC236}">
                <a16:creationId xmlns:a16="http://schemas.microsoft.com/office/drawing/2014/main" id="{62A085CF-A08A-F500-976F-CEF52BB74DE9}"/>
              </a:ext>
            </a:extLst>
          </p:cNvPr>
          <p:cNvSpPr/>
          <p:nvPr/>
        </p:nvSpPr>
        <p:spPr>
          <a:xfrm>
            <a:off x="5945618" y="1616854"/>
            <a:ext cx="1080127" cy="540064"/>
          </a:xfrm>
          <a:prstGeom prst="rect">
            <a:avLst/>
          </a:prstGeom>
          <a:solidFill>
            <a:srgbClr val="EEEEEE"/>
          </a:solidFill>
          <a:ln>
            <a:solidFill>
              <a:srgbClr val="EEEEE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CDC4769-8CA0-E629-F8A4-79E93D5A968B}"/>
              </a:ext>
            </a:extLst>
          </p:cNvPr>
          <p:cNvGrpSpPr/>
          <p:nvPr/>
        </p:nvGrpSpPr>
        <p:grpSpPr>
          <a:xfrm>
            <a:off x="1699001" y="4016894"/>
            <a:ext cx="6440474" cy="2387417"/>
            <a:chOff x="-1241975" y="3632110"/>
            <a:chExt cx="7366000" cy="2730500"/>
          </a:xfrm>
        </p:grpSpPr>
        <p:pic>
          <p:nvPicPr>
            <p:cNvPr id="15" name="Picture 14">
              <a:extLst>
                <a:ext uri="{FF2B5EF4-FFF2-40B4-BE49-F238E27FC236}">
                  <a16:creationId xmlns:a16="http://schemas.microsoft.com/office/drawing/2014/main" id="{BD794C1F-522B-55DF-6295-A810F52A4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975" y="3632110"/>
              <a:ext cx="7366000" cy="2730500"/>
            </a:xfrm>
            <a:prstGeom prst="rect">
              <a:avLst/>
            </a:prstGeom>
          </p:spPr>
        </p:pic>
        <p:sp>
          <p:nvSpPr>
            <p:cNvPr id="22" name="Rectangle 21">
              <a:extLst>
                <a:ext uri="{FF2B5EF4-FFF2-40B4-BE49-F238E27FC236}">
                  <a16:creationId xmlns:a16="http://schemas.microsoft.com/office/drawing/2014/main" id="{024F9CDF-1913-B852-2E50-9E2B16217B21}"/>
                </a:ext>
              </a:extLst>
            </p:cNvPr>
            <p:cNvSpPr/>
            <p:nvPr/>
          </p:nvSpPr>
          <p:spPr>
            <a:xfrm>
              <a:off x="4612504" y="4158642"/>
              <a:ext cx="1245996" cy="622998"/>
            </a:xfrm>
            <a:prstGeom prst="rect">
              <a:avLst/>
            </a:prstGeom>
            <a:solidFill>
              <a:srgbClr val="EEEEEE"/>
            </a:solidFill>
            <a:ln>
              <a:solidFill>
                <a:srgbClr val="EEEEE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2881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D3B2-F01A-C156-B22A-D6D8DE68EB99}"/>
              </a:ext>
            </a:extLst>
          </p:cNvPr>
          <p:cNvSpPr>
            <a:spLocks noGrp="1"/>
          </p:cNvSpPr>
          <p:nvPr>
            <p:ph type="title"/>
          </p:nvPr>
        </p:nvSpPr>
        <p:spPr/>
        <p:txBody>
          <a:bodyPr/>
          <a:lstStyle/>
          <a:p>
            <a:endParaRPr lang="en-US"/>
          </a:p>
        </p:txBody>
      </p:sp>
      <p:grpSp>
        <p:nvGrpSpPr>
          <p:cNvPr id="14" name="Group 13">
            <a:extLst>
              <a:ext uri="{FF2B5EF4-FFF2-40B4-BE49-F238E27FC236}">
                <a16:creationId xmlns:a16="http://schemas.microsoft.com/office/drawing/2014/main" id="{2FA7518F-7F43-B871-35AE-9A3CA05A7A99}"/>
              </a:ext>
            </a:extLst>
          </p:cNvPr>
          <p:cNvGrpSpPr/>
          <p:nvPr/>
        </p:nvGrpSpPr>
        <p:grpSpPr>
          <a:xfrm>
            <a:off x="889000" y="2063750"/>
            <a:ext cx="7366000" cy="2730500"/>
            <a:chOff x="773475" y="3548254"/>
            <a:chExt cx="7366000" cy="2730500"/>
          </a:xfrm>
        </p:grpSpPr>
        <p:pic>
          <p:nvPicPr>
            <p:cNvPr id="11" name="Picture 10">
              <a:extLst>
                <a:ext uri="{FF2B5EF4-FFF2-40B4-BE49-F238E27FC236}">
                  <a16:creationId xmlns:a16="http://schemas.microsoft.com/office/drawing/2014/main" id="{5B11663A-D491-D056-A4EB-8203124D0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475" y="3548254"/>
              <a:ext cx="7366000" cy="2730500"/>
            </a:xfrm>
            <a:prstGeom prst="rect">
              <a:avLst/>
            </a:prstGeom>
          </p:spPr>
        </p:pic>
        <p:sp>
          <p:nvSpPr>
            <p:cNvPr id="9" name="Rectangle 8">
              <a:extLst>
                <a:ext uri="{FF2B5EF4-FFF2-40B4-BE49-F238E27FC236}">
                  <a16:creationId xmlns:a16="http://schemas.microsoft.com/office/drawing/2014/main" id="{EA0A7F60-B40C-394B-D451-DC7D7E3547AC}"/>
                </a:ext>
              </a:extLst>
            </p:cNvPr>
            <p:cNvSpPr/>
            <p:nvPr/>
          </p:nvSpPr>
          <p:spPr>
            <a:xfrm>
              <a:off x="6581670" y="4063221"/>
              <a:ext cx="1321669" cy="622998"/>
            </a:xfrm>
            <a:prstGeom prst="rect">
              <a:avLst/>
            </a:prstGeom>
            <a:solidFill>
              <a:srgbClr val="EEEEEE"/>
            </a:solidFill>
            <a:ln>
              <a:solidFill>
                <a:srgbClr val="EEEEE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7095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C994-3B0A-50BD-51B1-79C56C3BEDD7}"/>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2B375ACE-8EEA-1972-89D0-B2A8EB84B756}"/>
              </a:ext>
            </a:extLst>
          </p:cNvPr>
          <p:cNvSpPr>
            <a:spLocks noGrp="1"/>
          </p:cNvSpPr>
          <p:nvPr>
            <p:ph idx="1"/>
          </p:nvPr>
        </p:nvSpPr>
        <p:spPr>
          <a:xfrm>
            <a:off x="251519" y="3084844"/>
            <a:ext cx="8640960" cy="3296484"/>
          </a:xfrm>
        </p:spPr>
        <p:txBody>
          <a:bodyPr/>
          <a:lstStyle/>
          <a:p>
            <a:r>
              <a:rPr lang="en-US" dirty="0"/>
              <a:t>R is a programming language and free software environment used for statistical computing, data analysis, and graphical representation.</a:t>
            </a:r>
          </a:p>
          <a:p>
            <a:r>
              <a:rPr lang="en-US" dirty="0"/>
              <a:t>Developed by Ross Ihaka and Robert Gentleman in 1993 at the University of Auckland, New Zealand.</a:t>
            </a:r>
          </a:p>
          <a:p>
            <a:r>
              <a:rPr lang="en-US" dirty="0"/>
              <a:t>Nowadays R is maintained by the R Development Core Team.</a:t>
            </a:r>
          </a:p>
        </p:txBody>
      </p:sp>
      <p:pic>
        <p:nvPicPr>
          <p:cNvPr id="5" name="Picture 4">
            <a:extLst>
              <a:ext uri="{FF2B5EF4-FFF2-40B4-BE49-F238E27FC236}">
                <a16:creationId xmlns:a16="http://schemas.microsoft.com/office/drawing/2014/main" id="{64B15674-5631-6454-6BAF-9161E4395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63" y="1353302"/>
            <a:ext cx="4401178" cy="1544273"/>
          </a:xfrm>
          <a:prstGeom prst="rect">
            <a:avLst/>
          </a:prstGeom>
        </p:spPr>
      </p:pic>
      <p:pic>
        <p:nvPicPr>
          <p:cNvPr id="7" name="Picture 6">
            <a:extLst>
              <a:ext uri="{FF2B5EF4-FFF2-40B4-BE49-F238E27FC236}">
                <a16:creationId xmlns:a16="http://schemas.microsoft.com/office/drawing/2014/main" id="{3A63B92F-A972-41D0-F21F-A0069D7D0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256" y="948611"/>
            <a:ext cx="2660441" cy="2057800"/>
          </a:xfrm>
          <a:prstGeom prst="rect">
            <a:avLst/>
          </a:prstGeom>
        </p:spPr>
      </p:pic>
    </p:spTree>
    <p:extLst>
      <p:ext uri="{BB962C8B-B14F-4D97-AF65-F5344CB8AC3E}">
        <p14:creationId xmlns:p14="http://schemas.microsoft.com/office/powerpoint/2010/main" val="414375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91E1-C285-1A8E-2DB0-E748F39E5B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B0FD6B-0003-6987-60AE-774F3AB99BD0}"/>
              </a:ext>
            </a:extLst>
          </p:cNvPr>
          <p:cNvSpPr>
            <a:spLocks noGrp="1"/>
          </p:cNvSpPr>
          <p:nvPr>
            <p:ph idx="1"/>
          </p:nvPr>
        </p:nvSpPr>
        <p:spPr/>
        <p:txBody>
          <a:bodyPr/>
          <a:lstStyle/>
          <a:p>
            <a:r>
              <a:rPr lang="en-US" dirty="0"/>
              <a:t>Relational operators</a:t>
            </a:r>
          </a:p>
        </p:txBody>
      </p:sp>
      <p:pic>
        <p:nvPicPr>
          <p:cNvPr id="5" name="Picture 4">
            <a:extLst>
              <a:ext uri="{FF2B5EF4-FFF2-40B4-BE49-F238E27FC236}">
                <a16:creationId xmlns:a16="http://schemas.microsoft.com/office/drawing/2014/main" id="{B28B5D69-5169-2C07-8A84-795C6E5BA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1788145"/>
            <a:ext cx="7772400" cy="4820478"/>
          </a:xfrm>
          <a:prstGeom prst="rect">
            <a:avLst/>
          </a:prstGeom>
        </p:spPr>
      </p:pic>
    </p:spTree>
    <p:extLst>
      <p:ext uri="{BB962C8B-B14F-4D97-AF65-F5344CB8AC3E}">
        <p14:creationId xmlns:p14="http://schemas.microsoft.com/office/powerpoint/2010/main" val="3283203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AF47-8BB6-738D-B86B-F1525D9CF55A}"/>
              </a:ext>
            </a:extLst>
          </p:cNvPr>
          <p:cNvSpPr>
            <a:spLocks noGrp="1"/>
          </p:cNvSpPr>
          <p:nvPr>
            <p:ph type="title"/>
          </p:nvPr>
        </p:nvSpPr>
        <p:spPr/>
        <p:txBody>
          <a:bodyPr/>
          <a:lstStyle/>
          <a:p>
            <a:r>
              <a:rPr lang="en-US" dirty="0"/>
              <a:t>Decision making</a:t>
            </a:r>
          </a:p>
        </p:txBody>
      </p:sp>
      <p:pic>
        <p:nvPicPr>
          <p:cNvPr id="14" name="Picture 13">
            <a:extLst>
              <a:ext uri="{FF2B5EF4-FFF2-40B4-BE49-F238E27FC236}">
                <a16:creationId xmlns:a16="http://schemas.microsoft.com/office/drawing/2014/main" id="{0006BE8E-7C2A-7B4E-C0F4-EC05F201E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 y="1448219"/>
            <a:ext cx="7581900" cy="4343400"/>
          </a:xfrm>
          <a:prstGeom prst="rect">
            <a:avLst/>
          </a:prstGeom>
        </p:spPr>
      </p:pic>
    </p:spTree>
    <p:extLst>
      <p:ext uri="{BB962C8B-B14F-4D97-AF65-F5344CB8AC3E}">
        <p14:creationId xmlns:p14="http://schemas.microsoft.com/office/powerpoint/2010/main" val="2412342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0F1D-7F5D-033C-155B-970DEB338F1B}"/>
              </a:ext>
            </a:extLst>
          </p:cNvPr>
          <p:cNvSpPr>
            <a:spLocks noGrp="1"/>
          </p:cNvSpPr>
          <p:nvPr>
            <p:ph type="title"/>
          </p:nvPr>
        </p:nvSpPr>
        <p:spPr/>
        <p:txBody>
          <a:bodyPr/>
          <a:lstStyle/>
          <a:p>
            <a:r>
              <a:rPr lang="en-US" dirty="0"/>
              <a:t>Loop</a:t>
            </a:r>
          </a:p>
        </p:txBody>
      </p:sp>
      <p:pic>
        <p:nvPicPr>
          <p:cNvPr id="5" name="Content Placeholder 4">
            <a:extLst>
              <a:ext uri="{FF2B5EF4-FFF2-40B4-BE49-F238E27FC236}">
                <a16:creationId xmlns:a16="http://schemas.microsoft.com/office/drawing/2014/main" id="{85F902EE-8313-DA67-0A5A-98412D3686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1783" y="1027475"/>
            <a:ext cx="6385164" cy="3634960"/>
          </a:xfrm>
        </p:spPr>
      </p:pic>
      <p:pic>
        <p:nvPicPr>
          <p:cNvPr id="7" name="Picture 6">
            <a:extLst>
              <a:ext uri="{FF2B5EF4-FFF2-40B4-BE49-F238E27FC236}">
                <a16:creationId xmlns:a16="http://schemas.microsoft.com/office/drawing/2014/main" id="{0BDF5705-A3EB-605B-4BC9-26EAB8EF2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317" y="4662435"/>
            <a:ext cx="5154096" cy="1790097"/>
          </a:xfrm>
          <a:prstGeom prst="rect">
            <a:avLst/>
          </a:prstGeom>
        </p:spPr>
      </p:pic>
    </p:spTree>
    <p:extLst>
      <p:ext uri="{BB962C8B-B14F-4D97-AF65-F5344CB8AC3E}">
        <p14:creationId xmlns:p14="http://schemas.microsoft.com/office/powerpoint/2010/main" val="3835124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39AD-22DE-31B9-5EE8-8C611CE33F81}"/>
              </a:ext>
            </a:extLst>
          </p:cNvPr>
          <p:cNvSpPr>
            <a:spLocks noGrp="1"/>
          </p:cNvSpPr>
          <p:nvPr>
            <p:ph type="title"/>
          </p:nvPr>
        </p:nvSpPr>
        <p:spPr/>
        <p:txBody>
          <a:bodyPr/>
          <a:lstStyle/>
          <a:p>
            <a:r>
              <a:rPr lang="en-US" dirty="0"/>
              <a:t>Function (User defined)</a:t>
            </a:r>
          </a:p>
        </p:txBody>
      </p:sp>
      <p:sp>
        <p:nvSpPr>
          <p:cNvPr id="3" name="Content Placeholder 2">
            <a:extLst>
              <a:ext uri="{FF2B5EF4-FFF2-40B4-BE49-F238E27FC236}">
                <a16:creationId xmlns:a16="http://schemas.microsoft.com/office/drawing/2014/main" id="{A94BCDEC-26C7-93C5-CB71-242D7DF1F0F7}"/>
              </a:ext>
            </a:extLst>
          </p:cNvPr>
          <p:cNvSpPr>
            <a:spLocks noGrp="1"/>
          </p:cNvSpPr>
          <p:nvPr>
            <p:ph idx="1"/>
          </p:nvPr>
        </p:nvSpPr>
        <p:spPr/>
        <p:txBody>
          <a:bodyPr/>
          <a:lstStyle/>
          <a:p>
            <a:r>
              <a:rPr lang="en-US" dirty="0"/>
              <a:t>A function is a set of statements organized together to perform a specific task. R has a large number of in-built functions and the user can create their own functions.</a:t>
            </a:r>
          </a:p>
        </p:txBody>
      </p:sp>
      <p:pic>
        <p:nvPicPr>
          <p:cNvPr id="5" name="Picture 4">
            <a:extLst>
              <a:ext uri="{FF2B5EF4-FFF2-40B4-BE49-F238E27FC236}">
                <a16:creationId xmlns:a16="http://schemas.microsoft.com/office/drawing/2014/main" id="{1A939955-9E50-8943-FD79-FC071E4D5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99" y="3429000"/>
            <a:ext cx="7594600" cy="1498600"/>
          </a:xfrm>
          <a:prstGeom prst="rect">
            <a:avLst/>
          </a:prstGeom>
        </p:spPr>
      </p:pic>
    </p:spTree>
    <p:extLst>
      <p:ext uri="{BB962C8B-B14F-4D97-AF65-F5344CB8AC3E}">
        <p14:creationId xmlns:p14="http://schemas.microsoft.com/office/powerpoint/2010/main" val="1992137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3DC41-2F14-41C1-E1BB-D0AA5332A2D4}"/>
              </a:ext>
            </a:extLst>
          </p:cNvPr>
          <p:cNvSpPr>
            <a:spLocks noGrp="1"/>
          </p:cNvSpPr>
          <p:nvPr>
            <p:ph type="title"/>
          </p:nvPr>
        </p:nvSpPr>
        <p:spPr/>
        <p:txBody>
          <a:bodyPr/>
          <a:lstStyle/>
          <a:p>
            <a:r>
              <a:rPr lang="en-US" dirty="0"/>
              <a:t>Strings</a:t>
            </a:r>
          </a:p>
        </p:txBody>
      </p:sp>
      <p:sp>
        <p:nvSpPr>
          <p:cNvPr id="3" name="Content Placeholder 2">
            <a:extLst>
              <a:ext uri="{FF2B5EF4-FFF2-40B4-BE49-F238E27FC236}">
                <a16:creationId xmlns:a16="http://schemas.microsoft.com/office/drawing/2014/main" id="{7CC88BA2-F12A-E842-AA16-9254D12E4848}"/>
              </a:ext>
            </a:extLst>
          </p:cNvPr>
          <p:cNvSpPr>
            <a:spLocks noGrp="1"/>
          </p:cNvSpPr>
          <p:nvPr>
            <p:ph idx="1"/>
          </p:nvPr>
        </p:nvSpPr>
        <p:spPr/>
        <p:txBody>
          <a:bodyPr/>
          <a:lstStyle/>
          <a:p>
            <a:r>
              <a:rPr lang="en-US" dirty="0"/>
              <a:t>Any value written within a pair of single quote or double quotes in R is treated as a string. Internally R stores every string within double quotes, even when you create them with single quote.</a:t>
            </a:r>
          </a:p>
        </p:txBody>
      </p:sp>
      <p:grpSp>
        <p:nvGrpSpPr>
          <p:cNvPr id="7" name="Group 6">
            <a:extLst>
              <a:ext uri="{FF2B5EF4-FFF2-40B4-BE49-F238E27FC236}">
                <a16:creationId xmlns:a16="http://schemas.microsoft.com/office/drawing/2014/main" id="{771F3A39-8003-C174-ACE5-A9E2C3B6813B}"/>
              </a:ext>
            </a:extLst>
          </p:cNvPr>
          <p:cNvGrpSpPr/>
          <p:nvPr/>
        </p:nvGrpSpPr>
        <p:grpSpPr>
          <a:xfrm>
            <a:off x="1433703" y="3254873"/>
            <a:ext cx="6276591" cy="3222545"/>
            <a:chOff x="1433703" y="3254873"/>
            <a:chExt cx="6276591" cy="3222545"/>
          </a:xfrm>
        </p:grpSpPr>
        <p:pic>
          <p:nvPicPr>
            <p:cNvPr id="5" name="Picture 4">
              <a:extLst>
                <a:ext uri="{FF2B5EF4-FFF2-40B4-BE49-F238E27FC236}">
                  <a16:creationId xmlns:a16="http://schemas.microsoft.com/office/drawing/2014/main" id="{B8137038-84A3-5CD9-E4CF-27226B2E7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703" y="3254873"/>
              <a:ext cx="6276591" cy="3222545"/>
            </a:xfrm>
            <a:prstGeom prst="rect">
              <a:avLst/>
            </a:prstGeom>
          </p:spPr>
        </p:pic>
        <p:sp>
          <p:nvSpPr>
            <p:cNvPr id="6" name="Rectangle 5">
              <a:extLst>
                <a:ext uri="{FF2B5EF4-FFF2-40B4-BE49-F238E27FC236}">
                  <a16:creationId xmlns:a16="http://schemas.microsoft.com/office/drawing/2014/main" id="{6EA03249-5DE7-833E-B61C-746595A92B20}"/>
                </a:ext>
              </a:extLst>
            </p:cNvPr>
            <p:cNvSpPr/>
            <p:nvPr/>
          </p:nvSpPr>
          <p:spPr>
            <a:xfrm>
              <a:off x="6448035" y="3340576"/>
              <a:ext cx="1080127" cy="540064"/>
            </a:xfrm>
            <a:prstGeom prst="rect">
              <a:avLst/>
            </a:prstGeom>
            <a:solidFill>
              <a:srgbClr val="EEEEEE"/>
            </a:solidFill>
            <a:ln>
              <a:solidFill>
                <a:srgbClr val="EEEEEE"/>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331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11C2-60EA-74B2-1D98-E46CC5BED84B}"/>
              </a:ext>
            </a:extLst>
          </p:cNvPr>
          <p:cNvSpPr>
            <a:spLocks noGrp="1"/>
          </p:cNvSpPr>
          <p:nvPr>
            <p:ph type="title"/>
          </p:nvPr>
        </p:nvSpPr>
        <p:spPr/>
        <p:txBody>
          <a:bodyPr/>
          <a:lstStyle/>
          <a:p>
            <a:r>
              <a:rPr lang="en-US" dirty="0"/>
              <a:t>Vector</a:t>
            </a:r>
          </a:p>
        </p:txBody>
      </p:sp>
      <p:sp>
        <p:nvSpPr>
          <p:cNvPr id="3" name="Content Placeholder 2">
            <a:extLst>
              <a:ext uri="{FF2B5EF4-FFF2-40B4-BE49-F238E27FC236}">
                <a16:creationId xmlns:a16="http://schemas.microsoft.com/office/drawing/2014/main" id="{B65AAACD-78AB-6028-6442-E9963F5D9C7A}"/>
              </a:ext>
            </a:extLst>
          </p:cNvPr>
          <p:cNvSpPr>
            <a:spLocks noGrp="1"/>
          </p:cNvSpPr>
          <p:nvPr>
            <p:ph idx="1"/>
          </p:nvPr>
        </p:nvSpPr>
        <p:spPr/>
        <p:txBody>
          <a:bodyPr/>
          <a:lstStyle/>
          <a:p>
            <a:r>
              <a:rPr lang="en-US" dirty="0"/>
              <a:t>A vector is a sequence of data elements of the same basic type. Members in a vector are officially called components. Nevertheless, we will just call them members.</a:t>
            </a:r>
          </a:p>
          <a:p>
            <a:r>
              <a:rPr lang="en-US" dirty="0"/>
              <a:t>They are logical, integer, double, complex, character and raw.</a:t>
            </a:r>
          </a:p>
        </p:txBody>
      </p:sp>
    </p:spTree>
    <p:extLst>
      <p:ext uri="{BB962C8B-B14F-4D97-AF65-F5344CB8AC3E}">
        <p14:creationId xmlns:p14="http://schemas.microsoft.com/office/powerpoint/2010/main" val="2452003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FCE2-F932-DA71-5F04-8AAB04CBFA68}"/>
              </a:ext>
            </a:extLst>
          </p:cNvPr>
          <p:cNvSpPr>
            <a:spLocks noGrp="1"/>
          </p:cNvSpPr>
          <p:nvPr>
            <p:ph type="title"/>
          </p:nvPr>
        </p:nvSpPr>
        <p:spPr/>
        <p:txBody>
          <a:bodyPr/>
          <a:lstStyle/>
          <a:p>
            <a:r>
              <a:rPr lang="en-US" dirty="0"/>
              <a:t>List</a:t>
            </a:r>
          </a:p>
        </p:txBody>
      </p:sp>
      <p:sp>
        <p:nvSpPr>
          <p:cNvPr id="3" name="Content Placeholder 2">
            <a:extLst>
              <a:ext uri="{FF2B5EF4-FFF2-40B4-BE49-F238E27FC236}">
                <a16:creationId xmlns:a16="http://schemas.microsoft.com/office/drawing/2014/main" id="{5D3F6499-7C6B-AAF1-EAB1-F7ED4E9B9F44}"/>
              </a:ext>
            </a:extLst>
          </p:cNvPr>
          <p:cNvSpPr>
            <a:spLocks noGrp="1"/>
          </p:cNvSpPr>
          <p:nvPr>
            <p:ph idx="1"/>
          </p:nvPr>
        </p:nvSpPr>
        <p:spPr/>
        <p:txBody>
          <a:bodyPr/>
          <a:lstStyle/>
          <a:p>
            <a:r>
              <a:rPr lang="en-US" dirty="0"/>
              <a:t>Lists are the R objects which contain elements of different types like − numbers, strings, vectors and another list inside it. A list can also contain a matrix or a function as its elements. List is created using list() function.</a:t>
            </a:r>
          </a:p>
        </p:txBody>
      </p:sp>
    </p:spTree>
    <p:extLst>
      <p:ext uri="{BB962C8B-B14F-4D97-AF65-F5344CB8AC3E}">
        <p14:creationId xmlns:p14="http://schemas.microsoft.com/office/powerpoint/2010/main" val="815216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9CD70-575C-61E7-225E-097D074E7D3A}"/>
              </a:ext>
            </a:extLst>
          </p:cNvPr>
          <p:cNvSpPr>
            <a:spLocks noGrp="1"/>
          </p:cNvSpPr>
          <p:nvPr>
            <p:ph type="title"/>
          </p:nvPr>
        </p:nvSpPr>
        <p:spPr/>
        <p:txBody>
          <a:bodyPr/>
          <a:lstStyle/>
          <a:p>
            <a:r>
              <a:rPr lang="en-US" dirty="0"/>
              <a:t>Matrices</a:t>
            </a:r>
          </a:p>
        </p:txBody>
      </p:sp>
      <p:sp>
        <p:nvSpPr>
          <p:cNvPr id="3" name="Content Placeholder 2">
            <a:extLst>
              <a:ext uri="{FF2B5EF4-FFF2-40B4-BE49-F238E27FC236}">
                <a16:creationId xmlns:a16="http://schemas.microsoft.com/office/drawing/2014/main" id="{5924146B-4910-733B-2D20-DE9383D36AAF}"/>
              </a:ext>
            </a:extLst>
          </p:cNvPr>
          <p:cNvSpPr>
            <a:spLocks noGrp="1"/>
          </p:cNvSpPr>
          <p:nvPr>
            <p:ph idx="1"/>
          </p:nvPr>
        </p:nvSpPr>
        <p:spPr/>
        <p:txBody>
          <a:bodyPr/>
          <a:lstStyle/>
          <a:p>
            <a:r>
              <a:rPr lang="en-US" dirty="0"/>
              <a:t>Matrices are the R objects in which the elements are arranged in a two-dimensional rectangular layout. They contain elements of the same atomic types. Though we can create a matrix containing only characters or only logical values, they are not of much use. We use matrices containing numeric elements to be used in mathematical calculations.</a:t>
            </a:r>
          </a:p>
        </p:txBody>
      </p:sp>
      <p:pic>
        <p:nvPicPr>
          <p:cNvPr id="5" name="Picture 4">
            <a:extLst>
              <a:ext uri="{FF2B5EF4-FFF2-40B4-BE49-F238E27FC236}">
                <a16:creationId xmlns:a16="http://schemas.microsoft.com/office/drawing/2014/main" id="{5FF37B0C-F62F-24AF-6C07-4B2069118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4884197"/>
            <a:ext cx="7620000" cy="787400"/>
          </a:xfrm>
          <a:prstGeom prst="rect">
            <a:avLst/>
          </a:prstGeom>
        </p:spPr>
      </p:pic>
    </p:spTree>
    <p:extLst>
      <p:ext uri="{BB962C8B-B14F-4D97-AF65-F5344CB8AC3E}">
        <p14:creationId xmlns:p14="http://schemas.microsoft.com/office/powerpoint/2010/main" val="3223810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6807-1CEA-0471-3B04-4C9DBD3E32BC}"/>
              </a:ext>
            </a:extLst>
          </p:cNvPr>
          <p:cNvSpPr>
            <a:spLocks noGrp="1"/>
          </p:cNvSpPr>
          <p:nvPr>
            <p:ph type="title"/>
          </p:nvPr>
        </p:nvSpPr>
        <p:spPr/>
        <p:txBody>
          <a:bodyPr/>
          <a:lstStyle/>
          <a:p>
            <a:r>
              <a:rPr lang="en-US" dirty="0"/>
              <a:t>Array</a:t>
            </a:r>
          </a:p>
        </p:txBody>
      </p:sp>
      <p:sp>
        <p:nvSpPr>
          <p:cNvPr id="3" name="Content Placeholder 2">
            <a:extLst>
              <a:ext uri="{FF2B5EF4-FFF2-40B4-BE49-F238E27FC236}">
                <a16:creationId xmlns:a16="http://schemas.microsoft.com/office/drawing/2014/main" id="{88DC0D09-F767-B1B7-0D3B-2B15296E0930}"/>
              </a:ext>
            </a:extLst>
          </p:cNvPr>
          <p:cNvSpPr>
            <a:spLocks noGrp="1"/>
          </p:cNvSpPr>
          <p:nvPr>
            <p:ph idx="1"/>
          </p:nvPr>
        </p:nvSpPr>
        <p:spPr/>
        <p:txBody>
          <a:bodyPr/>
          <a:lstStyle/>
          <a:p>
            <a:r>
              <a:rPr lang="en-US" dirty="0"/>
              <a:t>Arrays are the R data objects which can store data in more than two dimensions. For example − If we create an array of dimension (2, 3, 4) then it creates 4 rectangular matrices each with 2 rows and 3 columns. Arrays can store only data type.</a:t>
            </a:r>
          </a:p>
          <a:p>
            <a:r>
              <a:rPr lang="en-US" dirty="0"/>
              <a:t>We can do calculations across the elements in an array using the apply() function.</a:t>
            </a:r>
          </a:p>
          <a:p>
            <a:pPr marL="0" indent="0">
              <a:buNone/>
            </a:pPr>
            <a:endParaRPr lang="en-US" dirty="0"/>
          </a:p>
        </p:txBody>
      </p:sp>
      <p:pic>
        <p:nvPicPr>
          <p:cNvPr id="5" name="Picture 4">
            <a:extLst>
              <a:ext uri="{FF2B5EF4-FFF2-40B4-BE49-F238E27FC236}">
                <a16:creationId xmlns:a16="http://schemas.microsoft.com/office/drawing/2014/main" id="{43C1BAE2-BC27-14DC-E216-53B232549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99" y="4914341"/>
            <a:ext cx="7594600" cy="787400"/>
          </a:xfrm>
          <a:prstGeom prst="rect">
            <a:avLst/>
          </a:prstGeom>
        </p:spPr>
      </p:pic>
    </p:spTree>
    <p:extLst>
      <p:ext uri="{BB962C8B-B14F-4D97-AF65-F5344CB8AC3E}">
        <p14:creationId xmlns:p14="http://schemas.microsoft.com/office/powerpoint/2010/main" val="511643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F991-7CBF-3735-0DB5-033CC989D064}"/>
              </a:ext>
            </a:extLst>
          </p:cNvPr>
          <p:cNvSpPr>
            <a:spLocks noGrp="1"/>
          </p:cNvSpPr>
          <p:nvPr>
            <p:ph type="title"/>
          </p:nvPr>
        </p:nvSpPr>
        <p:spPr/>
        <p:txBody>
          <a:bodyPr/>
          <a:lstStyle/>
          <a:p>
            <a:r>
              <a:rPr lang="en-US" dirty="0"/>
              <a:t>Factors</a:t>
            </a:r>
          </a:p>
        </p:txBody>
      </p:sp>
      <p:sp>
        <p:nvSpPr>
          <p:cNvPr id="3" name="Content Placeholder 2">
            <a:extLst>
              <a:ext uri="{FF2B5EF4-FFF2-40B4-BE49-F238E27FC236}">
                <a16:creationId xmlns:a16="http://schemas.microsoft.com/office/drawing/2014/main" id="{3CDB4E61-6497-9076-73A0-D43CDDF4109B}"/>
              </a:ext>
            </a:extLst>
          </p:cNvPr>
          <p:cNvSpPr>
            <a:spLocks noGrp="1"/>
          </p:cNvSpPr>
          <p:nvPr>
            <p:ph idx="1"/>
          </p:nvPr>
        </p:nvSpPr>
        <p:spPr/>
        <p:txBody>
          <a:bodyPr/>
          <a:lstStyle/>
          <a:p>
            <a:r>
              <a:rPr lang="en-US" dirty="0"/>
              <a:t>Factors are the data objects which are used to categorize the data and store it as levels. They can store both strings and integers. They are useful in the columns which have a limited number of unique values. Like "Male, "Female" and True, False etc. They are useful in data analysis for statistical modeling.</a:t>
            </a:r>
          </a:p>
        </p:txBody>
      </p:sp>
    </p:spTree>
    <p:extLst>
      <p:ext uri="{BB962C8B-B14F-4D97-AF65-F5344CB8AC3E}">
        <p14:creationId xmlns:p14="http://schemas.microsoft.com/office/powerpoint/2010/main" val="373395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8E5B-4A6E-004D-3265-F5B2A17906EA}"/>
              </a:ext>
            </a:extLst>
          </p:cNvPr>
          <p:cNvSpPr>
            <a:spLocks noGrp="1"/>
          </p:cNvSpPr>
          <p:nvPr>
            <p:ph type="title"/>
          </p:nvPr>
        </p:nvSpPr>
        <p:spPr/>
        <p:txBody>
          <a:bodyPr/>
          <a:lstStyle/>
          <a:p>
            <a:r>
              <a:rPr lang="en-US" dirty="0"/>
              <a:t>Why R?</a:t>
            </a:r>
          </a:p>
        </p:txBody>
      </p:sp>
      <p:sp>
        <p:nvSpPr>
          <p:cNvPr id="3" name="Content Placeholder 2">
            <a:extLst>
              <a:ext uri="{FF2B5EF4-FFF2-40B4-BE49-F238E27FC236}">
                <a16:creationId xmlns:a16="http://schemas.microsoft.com/office/drawing/2014/main" id="{FFC7B8E2-1FC8-FD6E-129C-48189BC0A9B9}"/>
              </a:ext>
            </a:extLst>
          </p:cNvPr>
          <p:cNvSpPr>
            <a:spLocks noGrp="1"/>
          </p:cNvSpPr>
          <p:nvPr>
            <p:ph idx="1"/>
          </p:nvPr>
        </p:nvSpPr>
        <p:spPr/>
        <p:txBody>
          <a:bodyPr/>
          <a:lstStyle/>
          <a:p>
            <a:r>
              <a:rPr lang="en-US" dirty="0"/>
              <a:t>Why is so popular?</a:t>
            </a:r>
          </a:p>
          <a:p>
            <a:pPr lvl="1"/>
            <a:r>
              <a:rPr lang="en-US" dirty="0"/>
              <a:t>R is open source and freely available.</a:t>
            </a:r>
          </a:p>
          <a:p>
            <a:pPr lvl="1"/>
            <a:r>
              <a:rPr lang="en-US" dirty="0"/>
              <a:t>R is available for Windows, Mac and Linux operating systems.</a:t>
            </a:r>
          </a:p>
          <a:p>
            <a:pPr lvl="1"/>
            <a:r>
              <a:rPr lang="en-US" dirty="0"/>
              <a:t>R has an extensive and coherent set of tools for statistical analysis.</a:t>
            </a:r>
          </a:p>
          <a:p>
            <a:pPr lvl="1"/>
            <a:r>
              <a:rPr lang="en-US" dirty="0"/>
              <a:t>R has an extensive and highly flexible graphical facility capable of producing publication quality figures.</a:t>
            </a:r>
          </a:p>
          <a:p>
            <a:pPr lvl="1"/>
            <a:r>
              <a:rPr lang="en-US" dirty="0"/>
              <a:t>R has an expanding set of freely available ‘packages’ to extend R’s capabilities.</a:t>
            </a:r>
          </a:p>
          <a:p>
            <a:pPr lvl="1"/>
            <a:r>
              <a:rPr lang="en-US" dirty="0"/>
              <a:t>R has an extensive support network with numerous online and freely available documents.</a:t>
            </a:r>
          </a:p>
        </p:txBody>
      </p:sp>
    </p:spTree>
    <p:extLst>
      <p:ext uri="{BB962C8B-B14F-4D97-AF65-F5344CB8AC3E}">
        <p14:creationId xmlns:p14="http://schemas.microsoft.com/office/powerpoint/2010/main" val="1075880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7395-0962-2337-2251-621B35461E18}"/>
              </a:ext>
            </a:extLst>
          </p:cNvPr>
          <p:cNvSpPr>
            <a:spLocks noGrp="1"/>
          </p:cNvSpPr>
          <p:nvPr>
            <p:ph type="title"/>
          </p:nvPr>
        </p:nvSpPr>
        <p:spPr/>
        <p:txBody>
          <a:bodyPr/>
          <a:lstStyle/>
          <a:p>
            <a:r>
              <a:rPr lang="en-US" dirty="0"/>
              <a:t>Data frame</a:t>
            </a:r>
          </a:p>
        </p:txBody>
      </p:sp>
      <p:sp>
        <p:nvSpPr>
          <p:cNvPr id="3" name="Content Placeholder 2">
            <a:extLst>
              <a:ext uri="{FF2B5EF4-FFF2-40B4-BE49-F238E27FC236}">
                <a16:creationId xmlns:a16="http://schemas.microsoft.com/office/drawing/2014/main" id="{D71B8B72-E4B3-BA97-6CDB-47E20843C13F}"/>
              </a:ext>
            </a:extLst>
          </p:cNvPr>
          <p:cNvSpPr>
            <a:spLocks noGrp="1"/>
          </p:cNvSpPr>
          <p:nvPr>
            <p:ph idx="1"/>
          </p:nvPr>
        </p:nvSpPr>
        <p:spPr/>
        <p:txBody>
          <a:bodyPr/>
          <a:lstStyle/>
          <a:p>
            <a:r>
              <a:rPr lang="en-US" dirty="0"/>
              <a:t>A data frame is a table or a two-dimensional array-like structure in which each column contains values of one variable and each row contains one set of values from each column.</a:t>
            </a:r>
          </a:p>
          <a:p>
            <a:r>
              <a:rPr lang="en-US" dirty="0"/>
              <a:t>Following are the characteristics of a data frame.</a:t>
            </a:r>
          </a:p>
          <a:p>
            <a:pPr lvl="1"/>
            <a:r>
              <a:rPr lang="en-US" dirty="0"/>
              <a:t>The column names should be non-empty.</a:t>
            </a:r>
          </a:p>
          <a:p>
            <a:pPr lvl="1"/>
            <a:r>
              <a:rPr lang="en-US" dirty="0"/>
              <a:t>The row names should be unique.</a:t>
            </a:r>
          </a:p>
          <a:p>
            <a:pPr lvl="1"/>
            <a:r>
              <a:rPr lang="en-US" dirty="0"/>
              <a:t>The data stored in a data frame can be of numeric, factor or character type.</a:t>
            </a:r>
          </a:p>
          <a:p>
            <a:pPr lvl="1"/>
            <a:r>
              <a:rPr lang="en-US" dirty="0"/>
              <a:t>Each column should contain same number of data items.</a:t>
            </a:r>
          </a:p>
        </p:txBody>
      </p:sp>
    </p:spTree>
    <p:extLst>
      <p:ext uri="{BB962C8B-B14F-4D97-AF65-F5344CB8AC3E}">
        <p14:creationId xmlns:p14="http://schemas.microsoft.com/office/powerpoint/2010/main" val="4117029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B70AC-F97F-76A2-1D23-60F9A949A6F6}"/>
              </a:ext>
            </a:extLst>
          </p:cNvPr>
          <p:cNvSpPr>
            <a:spLocks noGrp="1"/>
          </p:cNvSpPr>
          <p:nvPr>
            <p:ph type="title"/>
          </p:nvPr>
        </p:nvSpPr>
        <p:spPr/>
        <p:txBody>
          <a:bodyPr/>
          <a:lstStyle/>
          <a:p>
            <a:r>
              <a:rPr lang="en-US" dirty="0"/>
              <a:t>Read external data sources</a:t>
            </a:r>
          </a:p>
        </p:txBody>
      </p:sp>
      <p:sp>
        <p:nvSpPr>
          <p:cNvPr id="3" name="Content Placeholder 2">
            <a:extLst>
              <a:ext uri="{FF2B5EF4-FFF2-40B4-BE49-F238E27FC236}">
                <a16:creationId xmlns:a16="http://schemas.microsoft.com/office/drawing/2014/main" id="{A91C479C-BB96-3B42-8B37-079B7247DB80}"/>
              </a:ext>
            </a:extLst>
          </p:cNvPr>
          <p:cNvSpPr>
            <a:spLocks noGrp="1"/>
          </p:cNvSpPr>
          <p:nvPr>
            <p:ph idx="1"/>
          </p:nvPr>
        </p:nvSpPr>
        <p:spPr/>
        <p:txBody>
          <a:bodyPr/>
          <a:lstStyle/>
          <a:p>
            <a:r>
              <a:rPr lang="en-US" dirty="0"/>
              <a:t>In R, we can read data from files stored outside the R environment. We can also write data into files which will be stored and accessed by the operating system. R can read and write into various file formats like csv, excel, xml etc.</a:t>
            </a:r>
          </a:p>
        </p:txBody>
      </p:sp>
    </p:spTree>
    <p:extLst>
      <p:ext uri="{BB962C8B-B14F-4D97-AF65-F5344CB8AC3E}">
        <p14:creationId xmlns:p14="http://schemas.microsoft.com/office/powerpoint/2010/main" val="3803161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351088"/>
            <a:ext cx="9144000" cy="14081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D" sz="7200" b="1" dirty="0" err="1">
                <a:latin typeface="Cambria" panose="02040503050406030204" pitchFamily="18" charset="0"/>
              </a:rPr>
              <a:t>Terima</a:t>
            </a:r>
            <a:r>
              <a:rPr lang="en-ID" sz="7200" b="1" dirty="0">
                <a:latin typeface="Cambria" panose="02040503050406030204" pitchFamily="18" charset="0"/>
              </a:rPr>
              <a:t> </a:t>
            </a:r>
            <a:r>
              <a:rPr lang="en-ID" sz="7200" b="1" dirty="0" err="1">
                <a:latin typeface="Cambria" panose="02040503050406030204" pitchFamily="18" charset="0"/>
              </a:rPr>
              <a:t>Kasih</a:t>
            </a:r>
            <a:endParaRPr lang="en-ID" sz="7200" b="1" dirty="0">
              <a:latin typeface="Cambria"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4608-65D3-A3B9-7DAE-9B602A22DC94}"/>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8BFBF87D-B372-7FD8-D9ED-1B48393D61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649" y="1708220"/>
            <a:ext cx="8502702" cy="3996270"/>
          </a:xfrm>
        </p:spPr>
      </p:pic>
    </p:spTree>
    <p:extLst>
      <p:ext uri="{BB962C8B-B14F-4D97-AF65-F5344CB8AC3E}">
        <p14:creationId xmlns:p14="http://schemas.microsoft.com/office/powerpoint/2010/main" val="287798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9026-9D48-2C55-90EF-C458EFCE119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314F56B-DA5C-9414-D028-0A3483FA7E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1676" y="1379538"/>
            <a:ext cx="7020648" cy="5002212"/>
          </a:xfrm>
        </p:spPr>
      </p:pic>
    </p:spTree>
    <p:extLst>
      <p:ext uri="{BB962C8B-B14F-4D97-AF65-F5344CB8AC3E}">
        <p14:creationId xmlns:p14="http://schemas.microsoft.com/office/powerpoint/2010/main" val="3442134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5276-3C5B-E9D7-BB79-0DB96F556344}"/>
              </a:ext>
            </a:extLst>
          </p:cNvPr>
          <p:cNvSpPr>
            <a:spLocks noGrp="1"/>
          </p:cNvSpPr>
          <p:nvPr>
            <p:ph type="title"/>
          </p:nvPr>
        </p:nvSpPr>
        <p:spPr/>
        <p:txBody>
          <a:bodyPr/>
          <a:lstStyle/>
          <a:p>
            <a:r>
              <a:rPr lang="en-US" dirty="0"/>
              <a:t>R and </a:t>
            </a:r>
            <a:r>
              <a:rPr lang="en-US" dirty="0" err="1"/>
              <a:t>Rstudio</a:t>
            </a:r>
            <a:r>
              <a:rPr lang="en-US" dirty="0"/>
              <a:t> Installation</a:t>
            </a:r>
          </a:p>
        </p:txBody>
      </p:sp>
      <p:pic>
        <p:nvPicPr>
          <p:cNvPr id="5" name="Content Placeholder 4">
            <a:extLst>
              <a:ext uri="{FF2B5EF4-FFF2-40B4-BE49-F238E27FC236}">
                <a16:creationId xmlns:a16="http://schemas.microsoft.com/office/drawing/2014/main" id="{F10B2E71-BA71-CAC0-34E9-E944049AC9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7" r="31519" b="15077"/>
          <a:stretch/>
        </p:blipFill>
        <p:spPr>
          <a:xfrm>
            <a:off x="904353" y="1175659"/>
            <a:ext cx="7628176" cy="5235189"/>
          </a:xfrm>
        </p:spPr>
      </p:pic>
      <p:sp>
        <p:nvSpPr>
          <p:cNvPr id="6" name="Oval 5">
            <a:extLst>
              <a:ext uri="{FF2B5EF4-FFF2-40B4-BE49-F238E27FC236}">
                <a16:creationId xmlns:a16="http://schemas.microsoft.com/office/drawing/2014/main" id="{5F50160A-AFA3-5DAE-5861-87EBFB5AA220}"/>
              </a:ext>
            </a:extLst>
          </p:cNvPr>
          <p:cNvSpPr/>
          <p:nvPr/>
        </p:nvSpPr>
        <p:spPr>
          <a:xfrm>
            <a:off x="3607356" y="2602525"/>
            <a:ext cx="3918857" cy="1457011"/>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3871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07D2-4B6F-131B-ECC8-C4910C89DBB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A6F33E3-54ED-F23C-2D12-F61D6633C6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9996" y="1027475"/>
            <a:ext cx="6584008" cy="5002212"/>
          </a:xfrm>
        </p:spPr>
      </p:pic>
    </p:spTree>
    <p:extLst>
      <p:ext uri="{BB962C8B-B14F-4D97-AF65-F5344CB8AC3E}">
        <p14:creationId xmlns:p14="http://schemas.microsoft.com/office/powerpoint/2010/main" val="102480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DEA-3ACE-33FD-B8A8-C22747431BD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19F2441-8F77-E469-61BB-313BEAB1D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689" y="1275841"/>
            <a:ext cx="3567165" cy="1251637"/>
          </a:xfrm>
          <a:prstGeom prst="rect">
            <a:avLst/>
          </a:prstGeom>
        </p:spPr>
      </p:pic>
      <p:pic>
        <p:nvPicPr>
          <p:cNvPr id="5" name="Picture 4">
            <a:extLst>
              <a:ext uri="{FF2B5EF4-FFF2-40B4-BE49-F238E27FC236}">
                <a16:creationId xmlns:a16="http://schemas.microsoft.com/office/drawing/2014/main" id="{3F3CF122-E06B-5847-9BC3-D6798254B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81" y="1112900"/>
            <a:ext cx="2039505" cy="1577518"/>
          </a:xfrm>
          <a:prstGeom prst="rect">
            <a:avLst/>
          </a:prstGeom>
        </p:spPr>
      </p:pic>
      <p:sp>
        <p:nvSpPr>
          <p:cNvPr id="6" name="Right Arrow 5">
            <a:extLst>
              <a:ext uri="{FF2B5EF4-FFF2-40B4-BE49-F238E27FC236}">
                <a16:creationId xmlns:a16="http://schemas.microsoft.com/office/drawing/2014/main" id="{C21CE0F8-88F0-499B-B9C9-B8865B46492C}"/>
              </a:ext>
            </a:extLst>
          </p:cNvPr>
          <p:cNvSpPr/>
          <p:nvPr/>
        </p:nvSpPr>
        <p:spPr>
          <a:xfrm>
            <a:off x="3175281" y="1416827"/>
            <a:ext cx="1497203" cy="102493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7ADF96-8367-6FB9-02EC-CF9FE8E223B3}"/>
              </a:ext>
            </a:extLst>
          </p:cNvPr>
          <p:cNvSpPr txBox="1"/>
          <p:nvPr/>
        </p:nvSpPr>
        <p:spPr>
          <a:xfrm>
            <a:off x="150728" y="2832883"/>
            <a:ext cx="8812404"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For Windows and Mac users, once downloaded, double click on the file icon and follow the on-screen instructions to guide you through the necessary steps.</a:t>
            </a:r>
          </a:p>
          <a:p>
            <a:pPr marL="285750" indent="-285750">
              <a:buFont typeface="Arial" panose="020B0604020202020204" pitchFamily="34" charset="0"/>
              <a:buChar char="•"/>
            </a:pPr>
            <a:r>
              <a:rPr lang="en-US" sz="2800" dirty="0"/>
              <a:t>For </a:t>
            </a:r>
            <a:r>
              <a:rPr lang="en-US" sz="2800" dirty="0" err="1"/>
              <a:t>linux</a:t>
            </a:r>
            <a:r>
              <a:rPr lang="en-US" sz="2800" dirty="0"/>
              <a:t> users (need </a:t>
            </a:r>
            <a:r>
              <a:rPr lang="en-US" sz="2800" dirty="0" err="1"/>
              <a:t>sudo</a:t>
            </a:r>
            <a:r>
              <a:rPr lang="en-US" sz="2800" dirty="0"/>
              <a:t> access), </a:t>
            </a:r>
          </a:p>
          <a:p>
            <a:pPr marL="742950" lvl="1" indent="-285750">
              <a:buFont typeface="Wingdings" pitchFamily="2" charset="2"/>
              <a:buChar char="Ø"/>
            </a:pPr>
            <a:r>
              <a:rPr lang="en-US" sz="2800" dirty="0" err="1"/>
              <a:t>sudo</a:t>
            </a:r>
            <a:r>
              <a:rPr lang="en-US" sz="2800" dirty="0"/>
              <a:t> apt update or </a:t>
            </a:r>
            <a:r>
              <a:rPr lang="en-US" sz="2800" dirty="0" err="1"/>
              <a:t>sudo</a:t>
            </a:r>
            <a:r>
              <a:rPr lang="en-US" sz="2800" dirty="0"/>
              <a:t> yum update</a:t>
            </a:r>
          </a:p>
          <a:p>
            <a:pPr marL="742950" lvl="1" indent="-285750">
              <a:buFont typeface="Wingdings" pitchFamily="2" charset="2"/>
              <a:buChar char="Ø"/>
            </a:pPr>
            <a:r>
              <a:rPr lang="en-US" sz="2800" dirty="0" err="1"/>
              <a:t>sudo</a:t>
            </a:r>
            <a:r>
              <a:rPr lang="en-US" sz="2800" dirty="0"/>
              <a:t> apt install r-base r-base-dev or </a:t>
            </a:r>
            <a:r>
              <a:rPr lang="en-US" sz="2800" dirty="0" err="1"/>
              <a:t>sudo</a:t>
            </a:r>
            <a:r>
              <a:rPr lang="en-US" sz="2800" dirty="0"/>
              <a:t> yum install R</a:t>
            </a:r>
          </a:p>
          <a:p>
            <a:pPr marL="742950" lvl="1" indent="-285750">
              <a:buFont typeface="Wingdings" pitchFamily="2" charset="2"/>
              <a:buChar char="Ø"/>
            </a:pPr>
            <a:r>
              <a:rPr lang="en-US" sz="2800" dirty="0"/>
              <a:t>To install RStudio, go to the RStudio Download page. Once it’s downloaded, double click the file to install it.</a:t>
            </a:r>
          </a:p>
        </p:txBody>
      </p:sp>
    </p:spTree>
    <p:extLst>
      <p:ext uri="{BB962C8B-B14F-4D97-AF65-F5344CB8AC3E}">
        <p14:creationId xmlns:p14="http://schemas.microsoft.com/office/powerpoint/2010/main" val="367122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3DCA-920D-8F92-8989-96DD6B00EA87}"/>
              </a:ext>
            </a:extLst>
          </p:cNvPr>
          <p:cNvSpPr>
            <a:spLocks noGrp="1"/>
          </p:cNvSpPr>
          <p:nvPr>
            <p:ph type="title"/>
          </p:nvPr>
        </p:nvSpPr>
        <p:spPr/>
        <p:txBody>
          <a:bodyPr/>
          <a:lstStyle/>
          <a:p>
            <a:r>
              <a:rPr lang="en-US" dirty="0" err="1"/>
              <a:t>Rstudio</a:t>
            </a:r>
            <a:r>
              <a:rPr lang="en-US" dirty="0"/>
              <a:t> Environment</a:t>
            </a:r>
          </a:p>
        </p:txBody>
      </p:sp>
      <p:pic>
        <p:nvPicPr>
          <p:cNvPr id="5" name="Content Placeholder 4">
            <a:extLst>
              <a:ext uri="{FF2B5EF4-FFF2-40B4-BE49-F238E27FC236}">
                <a16:creationId xmlns:a16="http://schemas.microsoft.com/office/drawing/2014/main" id="{171107CA-28B0-8E55-7FD9-AEB1899BF5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368767"/>
            <a:ext cx="7620000" cy="4762500"/>
          </a:xfrm>
        </p:spPr>
      </p:pic>
    </p:spTree>
    <p:extLst>
      <p:ext uri="{BB962C8B-B14F-4D97-AF65-F5344CB8AC3E}">
        <p14:creationId xmlns:p14="http://schemas.microsoft.com/office/powerpoint/2010/main" val="2897305528"/>
      </p:ext>
    </p:extLst>
  </p:cSld>
  <p:clrMapOvr>
    <a:masterClrMapping/>
  </p:clrMapOvr>
</p:sld>
</file>

<file path=ppt/theme/theme1.xml><?xml version="1.0" encoding="utf-8"?>
<a:theme xmlns:a="http://schemas.openxmlformats.org/drawingml/2006/main" name="BMK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2702</TotalTime>
  <Words>1127</Words>
  <Application>Microsoft Macintosh PowerPoint</Application>
  <PresentationFormat>On-screen Show (4:3)</PresentationFormat>
  <Paragraphs>77</Paragraphs>
  <Slides>32</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32</vt:i4>
      </vt:variant>
    </vt:vector>
  </HeadingPairs>
  <TitlesOfParts>
    <vt:vector size="39" baseType="lpstr">
      <vt:lpstr>Arial</vt:lpstr>
      <vt:lpstr>Calibri</vt:lpstr>
      <vt:lpstr>Cambria</vt:lpstr>
      <vt:lpstr>Gill Sans MT</vt:lpstr>
      <vt:lpstr>Wingdings</vt:lpstr>
      <vt:lpstr>BMKG</vt:lpstr>
      <vt:lpstr>Office Theme</vt:lpstr>
      <vt:lpstr>INTRODUCTION TO R PROGRAMMING</vt:lpstr>
      <vt:lpstr>What is R?</vt:lpstr>
      <vt:lpstr>Why R?</vt:lpstr>
      <vt:lpstr>PowerPoint Presentation</vt:lpstr>
      <vt:lpstr>PowerPoint Presentation</vt:lpstr>
      <vt:lpstr>R and Rstudio Installation</vt:lpstr>
      <vt:lpstr>PowerPoint Presentation</vt:lpstr>
      <vt:lpstr>PowerPoint Presentation</vt:lpstr>
      <vt:lpstr>Rstudio Environment</vt:lpstr>
      <vt:lpstr>PowerPoint Presentation</vt:lpstr>
      <vt:lpstr>Basic syntax</vt:lpstr>
      <vt:lpstr>PowerPoint Presentation</vt:lpstr>
      <vt:lpstr>PowerPoint Presentation</vt:lpstr>
      <vt:lpstr>Data type</vt:lpstr>
      <vt:lpstr>PowerPoint Presentation</vt:lpstr>
      <vt:lpstr>Operator type</vt:lpstr>
      <vt:lpstr>PowerPoint Presentation</vt:lpstr>
      <vt:lpstr>PowerPoint Presentation</vt:lpstr>
      <vt:lpstr>PowerPoint Presentation</vt:lpstr>
      <vt:lpstr>PowerPoint Presentation</vt:lpstr>
      <vt:lpstr>Decision making</vt:lpstr>
      <vt:lpstr>Loop</vt:lpstr>
      <vt:lpstr>Function (User defined)</vt:lpstr>
      <vt:lpstr>Strings</vt:lpstr>
      <vt:lpstr>Vector</vt:lpstr>
      <vt:lpstr>List</vt:lpstr>
      <vt:lpstr>Matrices</vt:lpstr>
      <vt:lpstr>Array</vt:lpstr>
      <vt:lpstr>Factors</vt:lpstr>
      <vt:lpstr>Data frame</vt:lpstr>
      <vt:lpstr>Read external data 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BMKG – OCEAN FORECASTING SYSTEM (BMKG – OFS)</dc:title>
  <dc:creator>Windows User</dc:creator>
  <cp:lastModifiedBy>Microsoft Office User</cp:lastModifiedBy>
  <cp:revision>215</cp:revision>
  <dcterms:created xsi:type="dcterms:W3CDTF">2017-04-19T22:14:00Z</dcterms:created>
  <dcterms:modified xsi:type="dcterms:W3CDTF">2024-08-30T10:01:59Z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1033-11.2.0.11029</vt:lpwstr>
  </property>
  <property fmtid="{D5CDD505-2E9C-101B-9397-08002B2CF9AE}" pid="3" name="ICV">
    <vt:lpwstr>963641128243417A982131F4BFA9F1AC</vt:lpwstr>
  </property>
</Properties>
</file>